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5" r:id="rId2"/>
    <p:sldMasterId id="2147483698" r:id="rId3"/>
  </p:sldMasterIdLst>
  <p:notesMasterIdLst>
    <p:notesMasterId r:id="rId27"/>
  </p:notesMasterIdLst>
  <p:handoutMasterIdLst>
    <p:handoutMasterId r:id="rId28"/>
  </p:handoutMasterIdLst>
  <p:sldIdLst>
    <p:sldId id="256" r:id="rId4"/>
    <p:sldId id="257" r:id="rId5"/>
    <p:sldId id="277" r:id="rId6"/>
    <p:sldId id="285" r:id="rId7"/>
    <p:sldId id="286" r:id="rId8"/>
    <p:sldId id="288" r:id="rId9"/>
    <p:sldId id="290" r:id="rId10"/>
    <p:sldId id="303" r:id="rId11"/>
    <p:sldId id="291" r:id="rId12"/>
    <p:sldId id="302" r:id="rId13"/>
    <p:sldId id="299" r:id="rId14"/>
    <p:sldId id="289" r:id="rId15"/>
    <p:sldId id="258" r:id="rId16"/>
    <p:sldId id="259" r:id="rId17"/>
    <p:sldId id="284" r:id="rId18"/>
    <p:sldId id="293" r:id="rId19"/>
    <p:sldId id="294" r:id="rId20"/>
    <p:sldId id="271" r:id="rId21"/>
    <p:sldId id="295" r:id="rId22"/>
    <p:sldId id="300" r:id="rId23"/>
    <p:sldId id="282" r:id="rId24"/>
    <p:sldId id="306" r:id="rId25"/>
    <p:sldId id="304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OTF" panose="020B0600000101010101" pitchFamily="34" charset="-127"/>
      <p:regular r:id="rId38"/>
    </p:embeddedFont>
    <p:embeddedFont>
      <p:font typeface="나눔스퀘어OTF Bold" panose="020B0600000101010101" pitchFamily="34" charset="-127"/>
      <p:bold r:id="rId39"/>
    </p:embeddedFont>
    <p:embeddedFont>
      <p:font typeface="나눔스퀘어OTF ExtraBold" panose="020B0600000101010101" pitchFamily="34" charset="-127"/>
      <p:bold r:id="rId40"/>
    </p:embeddedFont>
    <p:embeddedFont>
      <p:font typeface="나눔스퀘어라운드 Bold" panose="020B0600000101010101" pitchFamily="50" charset="-127"/>
      <p:bold r:id="rId41"/>
    </p:embeddedFont>
  </p:embeddedFontLst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C3D"/>
    <a:srgbClr val="BB0B3C"/>
    <a:srgbClr val="FFFFCC"/>
    <a:srgbClr val="B6B6B6"/>
    <a:srgbClr val="B22222"/>
    <a:srgbClr val="FEB930"/>
    <a:srgbClr val="F2F2F2"/>
    <a:srgbClr val="A50034"/>
    <a:srgbClr val="ED9E01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2E166-201C-0220-19F0-121B12815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02F7E2-78EB-178D-CAFD-AFC4C5880B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63B6-217D-4BA3-9BC8-905A35DC3A15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28967-966E-247B-A3EA-95BF06218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D6FBF-DE92-27A5-2456-D33E5D0D4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7AAA-1770-487A-B37B-59E62502B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59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5017-47B5-476A-B152-FD8ED3438604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85C80-5121-409F-BB67-042F05025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8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1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2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65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2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Malgun Gothic"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133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754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B23F7A-130F-B9A8-BC81-9690490AA4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028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0632" y="217631"/>
            <a:ext cx="2321455" cy="5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0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8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0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241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79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52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830" y="269599"/>
            <a:ext cx="1918558" cy="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LG AI Research">
            <a:extLst>
              <a:ext uri="{FF2B5EF4-FFF2-40B4-BE49-F238E27FC236}">
                <a16:creationId xmlns:a16="http://schemas.microsoft.com/office/drawing/2014/main" id="{6DF4597F-7C85-AEB1-5F35-E4A1290C6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32" y="-81840"/>
            <a:ext cx="2281558" cy="119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18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02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2D0A4-82F8-43F3-A963-41FAE42DC83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6AB44-717C-4CF9-91B7-E8557B48AB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872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593983" y="6440113"/>
            <a:ext cx="5605565" cy="40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19170" marR="0" lvl="1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828754" marR="0" lvl="2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438339" marR="0" lvl="3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047924" marR="0" lvl="4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91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4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2D0A4-82F8-43F3-A963-41FAE42DC834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AB44-717C-4CF9-91B7-E8557B48A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82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2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572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39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/>
        </p:nvSpPr>
        <p:spPr>
          <a:xfrm>
            <a:off x="-8985" y="0"/>
            <a:ext cx="12200985" cy="81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846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3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4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093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69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107088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6A28D-8271-4FC8-9024-3F14DF481859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92B1C-5EB5-4387-8896-4AB8CD88C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149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5" imgH="424" progId="TCLayout.ActiveDocument.1">
                  <p:embed/>
                </p:oleObj>
              </mc:Choice>
              <mc:Fallback>
                <p:oleObj name="think-cell Slide" r:id="rId1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25" imgH="424" progId="TCLayout.ActiveDocument.1">
                  <p:embed/>
                </p:oleObj>
              </mc:Choice>
              <mc:Fallback>
                <p:oleObj name="think-cell Slide" r:id="rId17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6A28D-8271-4FC8-9024-3F14DF48185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92B1C-5EB5-4387-8896-4AB8CD88C02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0.emf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7164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rgbClr val="24242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34907" y="2208414"/>
            <a:ext cx="7322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센서의 안테나 성능 예측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경진대회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0D43B7CC-DDC2-0418-A56A-C645A181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2D6D94-CE40-400C-B2E5-64A5DD1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1445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</a:t>
            </a:r>
            <a:r>
              <a:rPr lang="en-US" altLang="ko-KR" dirty="0"/>
              <a:t>(</a:t>
            </a:r>
            <a:r>
              <a:rPr lang="en-US" altLang="ko-KR" dirty="0" err="1"/>
              <a:t>Kalman</a:t>
            </a:r>
            <a:r>
              <a:rPr lang="en-US" altLang="ko-KR" dirty="0"/>
              <a:t> Filter)</a:t>
            </a:r>
            <a:endParaRPr lang="ko-KR" altLang="en-US" dirty="0"/>
          </a:p>
        </p:txBody>
      </p:sp>
      <p:pic>
        <p:nvPicPr>
          <p:cNvPr id="36" name="Picture 2" descr="https://cdn.discordapp.com/attachments/1003192810591244374/1015553880949542984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6" y="2303365"/>
            <a:ext cx="6092529" cy="220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41651" y="2199677"/>
            <a:ext cx="437018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데이터에서 이전 데이터의 값을 이용하여 측정 과정에서 생긴 오차를 예측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줄여 더 정확한 데이터로 업데이트하는 과정을 계속해서 반복하여 측정 값을 보정해주는 알고리즘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노이즈캔슬링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추적 등에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435" t="5024" r="7365" b="3177"/>
          <a:stretch/>
        </p:blipFill>
        <p:spPr>
          <a:xfrm>
            <a:off x="1281353" y="4358533"/>
            <a:ext cx="2592084" cy="15011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00080" y="1940408"/>
            <a:ext cx="0" cy="424605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5840766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 적용 결과</a:t>
            </a:r>
            <a:r>
              <a:rPr lang="en-US" altLang="ko-KR" dirty="0"/>
              <a:t>(X_03 feature)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17854" y="5657090"/>
            <a:ext cx="6254790" cy="369332"/>
          </a:xfrm>
          <a:prstGeom prst="rect">
            <a:avLst/>
          </a:prstGeom>
          <a:solidFill>
            <a:srgbClr val="FEB930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필터를 적용한 결과 더욱 안정적인 데이터 분포를 가짐</a:t>
            </a:r>
            <a:endParaRPr lang="ko-KR" altLang="en-US" b="1" dirty="0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8233248" y="5048063"/>
            <a:ext cx="1307564" cy="296778"/>
          </a:xfrm>
          <a:prstGeom prst="triangle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8062" y="6005640"/>
            <a:ext cx="1819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효과 예시</a:t>
            </a:r>
            <a:r>
              <a:rPr lang="en-US" altLang="ko-KR" sz="12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8059035" y="6604084"/>
            <a:ext cx="42867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티스토리 </a:t>
            </a:r>
            <a:r>
              <a:rPr lang="en-NZ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https://limitsinx.tistory.com/74?category=907684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93396-F5FC-1E9C-006C-04EEC48EA07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00CA1-3D92-A6AA-9234-B2463174830B}"/>
              </a:ext>
            </a:extLst>
          </p:cNvPr>
          <p:cNvSpPr/>
          <p:nvPr/>
        </p:nvSpPr>
        <p:spPr>
          <a:xfrm>
            <a:off x="5597747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29164B55-7B18-EBEF-9A52-C2B0E020FA39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2618D-A894-77F6-ABC4-342EE938C3BD}"/>
              </a:ext>
            </a:extLst>
          </p:cNvPr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2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73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오른쪽 화살표 42"/>
          <p:cNvSpPr/>
          <p:nvPr/>
        </p:nvSpPr>
        <p:spPr>
          <a:xfrm>
            <a:off x="-533272" y="2945987"/>
            <a:ext cx="9531800" cy="2550133"/>
          </a:xfrm>
          <a:prstGeom prst="rightArrow">
            <a:avLst>
              <a:gd name="adj1" fmla="val 100000"/>
              <a:gd name="adj2" fmla="val 35869"/>
            </a:avLst>
          </a:prstGeom>
          <a:solidFill>
            <a:srgbClr val="FE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기타 추가된 </a:t>
            </a:r>
            <a:r>
              <a:rPr lang="en-US" altLang="ko-KR" dirty="0"/>
              <a:t>Feature</a:t>
            </a:r>
            <a:r>
              <a:rPr lang="ko-KR" altLang="en-US" dirty="0"/>
              <a:t>들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9120" y="2221687"/>
            <a:ext cx="710127" cy="1342509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로그변환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9247" y="2223015"/>
            <a:ext cx="3084945" cy="1329216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15482" y="2275482"/>
            <a:ext cx="2441798" cy="67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log_x_03</a:t>
            </a:r>
          </a:p>
        </p:txBody>
      </p:sp>
      <p:sp>
        <p:nvSpPr>
          <p:cNvPr id="28" name="타원 27"/>
          <p:cNvSpPr/>
          <p:nvPr/>
        </p:nvSpPr>
        <p:spPr>
          <a:xfrm flipV="1">
            <a:off x="4527257" y="3062427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4527257" y="3127195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4527257" y="3191963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15482" y="3235443"/>
            <a:ext cx="244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log_x_56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109120" y="5373328"/>
            <a:ext cx="710127" cy="993786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r>
              <a:rPr lang="en-US" altLang="ko-KR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19247" y="3594304"/>
            <a:ext cx="3084945" cy="1757080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간의 위치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3,4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방열재료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총면적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레이돔치수와 안테나 위치 사이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09120" y="3594304"/>
            <a:ext cx="710127" cy="175708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9247" y="5375289"/>
            <a:ext cx="3084945" cy="991825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위치들의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커넥터 핀 치수들의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십자형 24"/>
          <p:cNvSpPr/>
          <p:nvPr/>
        </p:nvSpPr>
        <p:spPr>
          <a:xfrm>
            <a:off x="2187328" y="3878842"/>
            <a:ext cx="684422" cy="684422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3293" y="3676289"/>
            <a:ext cx="158088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평균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중앙값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8528" y="4018273"/>
            <a:ext cx="2802819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322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0E3FB3-5D2E-A3B4-DA93-89272EA0D678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745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333580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161CF-B68B-3091-3021-701A07E6FB7F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37001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27896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77DBFB-F973-E6C3-04C4-EB4218D930AD}"/>
              </a:ext>
            </a:extLst>
          </p:cNvPr>
          <p:cNvSpPr txBox="1"/>
          <p:nvPr/>
        </p:nvSpPr>
        <p:spPr>
          <a:xfrm>
            <a:off x="8240020" y="2676861"/>
            <a:ext cx="3556996" cy="90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대부분의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X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들과 일부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Y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의</a:t>
            </a:r>
            <a:endParaRPr lang="en-US" altLang="ko-KR" sz="1400" dirty="0">
              <a:latin typeface="나눔스퀘어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주기성을 확인할 수 있으며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주기는 크기가 다른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개의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사이클로 이루어짐 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BD97BD1-24EB-5458-8240-A09161702912}"/>
              </a:ext>
            </a:extLst>
          </p:cNvPr>
          <p:cNvSpPr/>
          <p:nvPr/>
        </p:nvSpPr>
        <p:spPr>
          <a:xfrm>
            <a:off x="9595747" y="3933445"/>
            <a:ext cx="845543" cy="444792"/>
          </a:xfrm>
          <a:prstGeom prst="downArrow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DD514-CA69-EBFC-094A-97DF16150FB9}"/>
              </a:ext>
            </a:extLst>
          </p:cNvPr>
          <p:cNvSpPr txBox="1"/>
          <p:nvPr/>
        </p:nvSpPr>
        <p:spPr>
          <a:xfrm>
            <a:off x="8106028" y="4724892"/>
            <a:ext cx="382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반영한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Validation set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 전략 필요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2E78E-190A-6E0C-B5E7-ED676DFFD959}"/>
              </a:ext>
            </a:extLst>
          </p:cNvPr>
          <p:cNvGrpSpPr/>
          <p:nvPr/>
        </p:nvGrpSpPr>
        <p:grpSpPr>
          <a:xfrm>
            <a:off x="480439" y="2430509"/>
            <a:ext cx="7581900" cy="3036568"/>
            <a:chOff x="393700" y="2430509"/>
            <a:chExt cx="7628281" cy="30365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F0069F-9859-707F-215C-15EC6B2DD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4" r="37"/>
            <a:stretch/>
          </p:blipFill>
          <p:spPr>
            <a:xfrm>
              <a:off x="393700" y="2438471"/>
              <a:ext cx="7625395" cy="301649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A72391-C089-1B82-7019-387EA3FC5A3B}"/>
                </a:ext>
              </a:extLst>
            </p:cNvPr>
            <p:cNvSpPr/>
            <p:nvPr/>
          </p:nvSpPr>
          <p:spPr>
            <a:xfrm>
              <a:off x="722436" y="2450583"/>
              <a:ext cx="2557218" cy="3016494"/>
            </a:xfrm>
            <a:prstGeom prst="rect">
              <a:avLst/>
            </a:prstGeom>
            <a:solidFill>
              <a:srgbClr val="6B6B6B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F85E54-198D-911C-496D-B741192B0973}"/>
                </a:ext>
              </a:extLst>
            </p:cNvPr>
            <p:cNvSpPr/>
            <p:nvPr/>
          </p:nvSpPr>
          <p:spPr>
            <a:xfrm>
              <a:off x="3279668" y="2450583"/>
              <a:ext cx="4742313" cy="3016494"/>
            </a:xfrm>
            <a:prstGeom prst="rect">
              <a:avLst/>
            </a:prstGeom>
            <a:solidFill>
              <a:srgbClr val="E2E2E2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DFB6D21-3473-4671-FF2A-FB06F8799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9668" y="2430509"/>
              <a:ext cx="0" cy="302992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B4B07-1A05-0114-B606-865C4B40A9F1}"/>
                </a:ext>
              </a:extLst>
            </p:cNvPr>
            <p:cNvSpPr txBox="1"/>
            <p:nvPr/>
          </p:nvSpPr>
          <p:spPr>
            <a:xfrm>
              <a:off x="940631" y="3586790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Cycle1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(1~14000)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1231DB-C61D-3D89-600E-26660378DB0F}"/>
                </a:ext>
              </a:extLst>
            </p:cNvPr>
            <p:cNvSpPr txBox="1"/>
            <p:nvPr/>
          </p:nvSpPr>
          <p:spPr>
            <a:xfrm>
              <a:off x="4572837" y="3596024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Cycle2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(14000~39607)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E6DD894-E280-536D-F76A-7BAD7487E140}"/>
              </a:ext>
            </a:extLst>
          </p:cNvPr>
          <p:cNvSpPr txBox="1"/>
          <p:nvPr/>
        </p:nvSpPr>
        <p:spPr>
          <a:xfrm>
            <a:off x="2373068" y="5517488"/>
            <a:ext cx="420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&lt;Index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X03, X06, X9, X12, X13, X14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산점도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BFC5C2-D876-955D-BC7E-901A9F54A01B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데이터 특성에 기반한 </a:t>
            </a:r>
            <a:r>
              <a:rPr lang="en-US" altLang="ko-KR" dirty="0"/>
              <a:t>Validation set </a:t>
            </a:r>
            <a:r>
              <a:rPr lang="ko-KR" altLang="en-US" dirty="0"/>
              <a:t>구축 전략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35767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 </a:t>
            </a:r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994686-D7EF-83AC-7419-13B59586CF44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8122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992279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2E43F0-05D1-F2CD-2FDC-FCCA8437670F}"/>
              </a:ext>
            </a:extLst>
          </p:cNvPr>
          <p:cNvSpPr txBox="1"/>
          <p:nvPr/>
        </p:nvSpPr>
        <p:spPr>
          <a:xfrm>
            <a:off x="6003845" y="5267861"/>
            <a:ext cx="5600153" cy="523220"/>
          </a:xfrm>
          <a:prstGeom prst="rect">
            <a:avLst/>
          </a:prstGeom>
          <a:solidFill>
            <a:srgbClr val="FEB93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주기가 다른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사이클을 지닌 데이터 특성을 반영하기 위해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원본 데이터의 분포를 반영하는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활용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C85496-3CB4-2CF6-2ED4-37E17DC5ACCE}"/>
              </a:ext>
            </a:extLst>
          </p:cNvPr>
          <p:cNvSpPr txBox="1"/>
          <p:nvPr/>
        </p:nvSpPr>
        <p:spPr>
          <a:xfrm>
            <a:off x="1187087" y="25158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 방법론 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KFOLD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5C7C12-A80B-EE25-4449-4C2BE30F6F8A}"/>
              </a:ext>
            </a:extLst>
          </p:cNvPr>
          <p:cNvSpPr txBox="1"/>
          <p:nvPr/>
        </p:nvSpPr>
        <p:spPr>
          <a:xfrm>
            <a:off x="439139" y="4334016"/>
            <a:ext cx="3152368" cy="11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장점</a:t>
            </a:r>
            <a:endParaRPr lang="en-US" altLang="ko-KR" sz="1333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데이터셋에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일반화된 모델 생성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과소적합 방지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데이터셋 규모가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작을경우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A8FBA8D-B6ED-65CF-91E9-EEE6AFC581D9}"/>
              </a:ext>
            </a:extLst>
          </p:cNvPr>
          <p:cNvGrpSpPr/>
          <p:nvPr/>
        </p:nvGrpSpPr>
        <p:grpSpPr>
          <a:xfrm>
            <a:off x="415949" y="2989103"/>
            <a:ext cx="4924456" cy="1289283"/>
            <a:chOff x="485216" y="2180867"/>
            <a:chExt cx="3693342" cy="9669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16AACE0-40E9-4969-84BB-77CA3188D4D0}"/>
                </a:ext>
              </a:extLst>
            </p:cNvPr>
            <p:cNvSpPr/>
            <p:nvPr/>
          </p:nvSpPr>
          <p:spPr>
            <a:xfrm>
              <a:off x="803427" y="218086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9D5E69-CF94-2E17-80D6-EBC56A35B15B}"/>
                </a:ext>
              </a:extLst>
            </p:cNvPr>
            <p:cNvSpPr/>
            <p:nvPr/>
          </p:nvSpPr>
          <p:spPr>
            <a:xfrm>
              <a:off x="14826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DA7896-F798-F0F2-D318-2FE4439ECB6F}"/>
                </a:ext>
              </a:extLst>
            </p:cNvPr>
            <p:cNvSpPr/>
            <p:nvPr/>
          </p:nvSpPr>
          <p:spPr>
            <a:xfrm>
              <a:off x="21618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CA1044-25C3-316B-8BEF-D03B4BF27BF8}"/>
                </a:ext>
              </a:extLst>
            </p:cNvPr>
            <p:cNvSpPr/>
            <p:nvPr/>
          </p:nvSpPr>
          <p:spPr>
            <a:xfrm>
              <a:off x="28410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15A21-CD27-B3E6-E8F9-4D385BC7AE8C}"/>
                </a:ext>
              </a:extLst>
            </p:cNvPr>
            <p:cNvSpPr/>
            <p:nvPr/>
          </p:nvSpPr>
          <p:spPr>
            <a:xfrm>
              <a:off x="35202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82228C-096C-B1CF-70E0-46AB2931D7DE}"/>
                </a:ext>
              </a:extLst>
            </p:cNvPr>
            <p:cNvSpPr/>
            <p:nvPr/>
          </p:nvSpPr>
          <p:spPr>
            <a:xfrm>
              <a:off x="8034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BC5E72-C3EA-9221-EF3D-020EAC79076F}"/>
                </a:ext>
              </a:extLst>
            </p:cNvPr>
            <p:cNvSpPr/>
            <p:nvPr/>
          </p:nvSpPr>
          <p:spPr>
            <a:xfrm>
              <a:off x="1482627" y="238076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E14E4D-7DAC-6EAE-4174-11B78334EF23}"/>
                </a:ext>
              </a:extLst>
            </p:cNvPr>
            <p:cNvSpPr/>
            <p:nvPr/>
          </p:nvSpPr>
          <p:spPr>
            <a:xfrm>
              <a:off x="21618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6A7792-FD17-3804-CEE6-3F39B488F44B}"/>
                </a:ext>
              </a:extLst>
            </p:cNvPr>
            <p:cNvSpPr/>
            <p:nvPr/>
          </p:nvSpPr>
          <p:spPr>
            <a:xfrm>
              <a:off x="28410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7B308D-1DCF-4825-0C02-7759BBBB617A}"/>
                </a:ext>
              </a:extLst>
            </p:cNvPr>
            <p:cNvSpPr/>
            <p:nvPr/>
          </p:nvSpPr>
          <p:spPr>
            <a:xfrm>
              <a:off x="35202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7699FB-37F4-7276-B23E-CD54AF01BF37}"/>
                </a:ext>
              </a:extLst>
            </p:cNvPr>
            <p:cNvSpPr/>
            <p:nvPr/>
          </p:nvSpPr>
          <p:spPr>
            <a:xfrm>
              <a:off x="8034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95A95A-37AF-ECAF-95A0-AD3135C61F9F}"/>
                </a:ext>
              </a:extLst>
            </p:cNvPr>
            <p:cNvSpPr/>
            <p:nvPr/>
          </p:nvSpPr>
          <p:spPr>
            <a:xfrm>
              <a:off x="14826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266A75-418C-F6E7-BA9E-572A11CDCAC8}"/>
                </a:ext>
              </a:extLst>
            </p:cNvPr>
            <p:cNvSpPr/>
            <p:nvPr/>
          </p:nvSpPr>
          <p:spPr>
            <a:xfrm>
              <a:off x="2161827" y="2573036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9C146E-A292-B8AD-FE5C-098EFB0CB5D1}"/>
                </a:ext>
              </a:extLst>
            </p:cNvPr>
            <p:cNvSpPr/>
            <p:nvPr/>
          </p:nvSpPr>
          <p:spPr>
            <a:xfrm>
              <a:off x="28410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C4C4E2-02C1-DD56-A68B-B48DD18CD4AE}"/>
                </a:ext>
              </a:extLst>
            </p:cNvPr>
            <p:cNvSpPr/>
            <p:nvPr/>
          </p:nvSpPr>
          <p:spPr>
            <a:xfrm>
              <a:off x="35202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B3894-3BB7-73B9-D346-554A0DD7572F}"/>
                </a:ext>
              </a:extLst>
            </p:cNvPr>
            <p:cNvSpPr/>
            <p:nvPr/>
          </p:nvSpPr>
          <p:spPr>
            <a:xfrm>
              <a:off x="8034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DDA1B0-D2E5-E108-3209-B6C03C6F007B}"/>
                </a:ext>
              </a:extLst>
            </p:cNvPr>
            <p:cNvSpPr/>
            <p:nvPr/>
          </p:nvSpPr>
          <p:spPr>
            <a:xfrm>
              <a:off x="14826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4B0D49D-9FFB-61A3-0614-36F75D3A8A72}"/>
                </a:ext>
              </a:extLst>
            </p:cNvPr>
            <p:cNvSpPr/>
            <p:nvPr/>
          </p:nvSpPr>
          <p:spPr>
            <a:xfrm>
              <a:off x="21618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CEDC13B-C834-D271-FA41-8B49B100ECF5}"/>
                </a:ext>
              </a:extLst>
            </p:cNvPr>
            <p:cNvSpPr/>
            <p:nvPr/>
          </p:nvSpPr>
          <p:spPr>
            <a:xfrm>
              <a:off x="2841027" y="2766461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7255FA7-42E9-7124-0658-0AA917A60829}"/>
                </a:ext>
              </a:extLst>
            </p:cNvPr>
            <p:cNvSpPr/>
            <p:nvPr/>
          </p:nvSpPr>
          <p:spPr>
            <a:xfrm>
              <a:off x="35202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C99768-90F0-496D-A4FD-6A5E594C96C6}"/>
                </a:ext>
              </a:extLst>
            </p:cNvPr>
            <p:cNvSpPr/>
            <p:nvPr/>
          </p:nvSpPr>
          <p:spPr>
            <a:xfrm>
              <a:off x="8034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61832E2-0DDA-98F1-FEF1-A4746DCB8E4F}"/>
                </a:ext>
              </a:extLst>
            </p:cNvPr>
            <p:cNvSpPr/>
            <p:nvPr/>
          </p:nvSpPr>
          <p:spPr>
            <a:xfrm>
              <a:off x="14826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B9158C-F5B6-59DA-3107-3C729C9C1970}"/>
                </a:ext>
              </a:extLst>
            </p:cNvPr>
            <p:cNvSpPr/>
            <p:nvPr/>
          </p:nvSpPr>
          <p:spPr>
            <a:xfrm>
              <a:off x="21618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D1993D0-0BAC-33C3-8F04-8DA6876A2759}"/>
                </a:ext>
              </a:extLst>
            </p:cNvPr>
            <p:cNvSpPr/>
            <p:nvPr/>
          </p:nvSpPr>
          <p:spPr>
            <a:xfrm>
              <a:off x="28410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E6AC2B-2E45-F426-6DEF-68DD6AC6CA29}"/>
                </a:ext>
              </a:extLst>
            </p:cNvPr>
            <p:cNvSpPr/>
            <p:nvPr/>
          </p:nvSpPr>
          <p:spPr>
            <a:xfrm>
              <a:off x="3520227" y="2967885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131AF-6359-D688-8964-C10E44ACBBDF}"/>
                </a:ext>
              </a:extLst>
            </p:cNvPr>
            <p:cNvSpPr txBox="1"/>
            <p:nvPr/>
          </p:nvSpPr>
          <p:spPr>
            <a:xfrm>
              <a:off x="485216" y="218086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9EC0BB-D63D-943A-A252-BCDE5303AD3F}"/>
                </a:ext>
              </a:extLst>
            </p:cNvPr>
            <p:cNvSpPr txBox="1"/>
            <p:nvPr/>
          </p:nvSpPr>
          <p:spPr>
            <a:xfrm>
              <a:off x="485216" y="2378411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CV2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6CF972-A8E1-AC33-B517-9B121E0CD9E9}"/>
                </a:ext>
              </a:extLst>
            </p:cNvPr>
            <p:cNvSpPr txBox="1"/>
            <p:nvPr/>
          </p:nvSpPr>
          <p:spPr>
            <a:xfrm>
              <a:off x="485216" y="2568335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CV3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0F89B7-BCF1-049B-07A5-03CF193E818C}"/>
                </a:ext>
              </a:extLst>
            </p:cNvPr>
            <p:cNvSpPr txBox="1"/>
            <p:nvPr/>
          </p:nvSpPr>
          <p:spPr>
            <a:xfrm>
              <a:off x="485216" y="2758259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CV4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E4E07D-CE6B-478F-63FC-3C4CB8ABFF1A}"/>
                </a:ext>
              </a:extLst>
            </p:cNvPr>
            <p:cNvSpPr txBox="1"/>
            <p:nvPr/>
          </p:nvSpPr>
          <p:spPr>
            <a:xfrm>
              <a:off x="485216" y="2963423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588E7D-E361-34E3-38D9-D21C0B63164D}"/>
              </a:ext>
            </a:extLst>
          </p:cNvPr>
          <p:cNvSpPr txBox="1"/>
          <p:nvPr/>
        </p:nvSpPr>
        <p:spPr>
          <a:xfrm>
            <a:off x="439139" y="5264903"/>
            <a:ext cx="5287781" cy="59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단점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데이터가 클래스가 불균형한 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학습 데이터가 고루 분할되지 못함</a:t>
            </a:r>
            <a:endParaRPr lang="en-US" altLang="ko-KR" sz="1067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E8F29B-5B38-10EF-2B17-1E52ACEA6BD3}"/>
              </a:ext>
            </a:extLst>
          </p:cNvPr>
          <p:cNvSpPr/>
          <p:nvPr/>
        </p:nvSpPr>
        <p:spPr>
          <a:xfrm>
            <a:off x="412367" y="2370836"/>
            <a:ext cx="5038587" cy="3557451"/>
          </a:xfrm>
          <a:prstGeom prst="rect">
            <a:avLst/>
          </a:prstGeom>
          <a:noFill/>
          <a:ln w="15875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5735616" y="2192965"/>
            <a:ext cx="6096689" cy="3913196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DF9FA831-26F1-7678-0640-5EEBC9194584}"/>
              </a:ext>
            </a:extLst>
          </p:cNvPr>
          <p:cNvSpPr/>
          <p:nvPr/>
        </p:nvSpPr>
        <p:spPr>
          <a:xfrm rot="5400000">
            <a:off x="5164707" y="4090455"/>
            <a:ext cx="860181" cy="1540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3D17A6-4F93-51D4-9004-A04EA425C802}"/>
              </a:ext>
            </a:extLst>
          </p:cNvPr>
          <p:cNvSpPr txBox="1"/>
          <p:nvPr/>
        </p:nvSpPr>
        <p:spPr>
          <a:xfrm>
            <a:off x="7045333" y="23634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방법론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E3B182C3-DF66-4CD8-1F29-0EA40EFFC5BD}"/>
              </a:ext>
            </a:extLst>
          </p:cNvPr>
          <p:cNvGrpSpPr/>
          <p:nvPr/>
        </p:nvGrpSpPr>
        <p:grpSpPr>
          <a:xfrm>
            <a:off x="6257563" y="2836703"/>
            <a:ext cx="4924456" cy="667319"/>
            <a:chOff x="4646801" y="2127527"/>
            <a:chExt cx="3693342" cy="50048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F5312BE-DB8A-03D3-FA02-C205AA4D8C23}"/>
                </a:ext>
              </a:extLst>
            </p:cNvPr>
            <p:cNvSpPr/>
            <p:nvPr/>
          </p:nvSpPr>
          <p:spPr>
            <a:xfrm>
              <a:off x="4965012" y="212752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ED51F1-75B6-B177-3DA5-A4DA7B177009}"/>
                </a:ext>
              </a:extLst>
            </p:cNvPr>
            <p:cNvSpPr/>
            <p:nvPr/>
          </p:nvSpPr>
          <p:spPr>
            <a:xfrm>
              <a:off x="56442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41A083-8667-72C4-39B2-FDB2F3B8DE60}"/>
                </a:ext>
              </a:extLst>
            </p:cNvPr>
            <p:cNvSpPr/>
            <p:nvPr/>
          </p:nvSpPr>
          <p:spPr>
            <a:xfrm>
              <a:off x="63234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F611D63-5229-796D-B66B-4BC848366FD3}"/>
                </a:ext>
              </a:extLst>
            </p:cNvPr>
            <p:cNvSpPr/>
            <p:nvPr/>
          </p:nvSpPr>
          <p:spPr>
            <a:xfrm>
              <a:off x="70026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10354C5-8795-D07C-1474-7239A6E1DF02}"/>
                </a:ext>
              </a:extLst>
            </p:cNvPr>
            <p:cNvSpPr/>
            <p:nvPr/>
          </p:nvSpPr>
          <p:spPr>
            <a:xfrm>
              <a:off x="76818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BD7E4F5-D36B-B09D-A9EF-3320B4529F00}"/>
                </a:ext>
              </a:extLst>
            </p:cNvPr>
            <p:cNvSpPr/>
            <p:nvPr/>
          </p:nvSpPr>
          <p:spPr>
            <a:xfrm>
              <a:off x="49650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BA53075-62C1-5011-26A3-64C4C32045A0}"/>
                </a:ext>
              </a:extLst>
            </p:cNvPr>
            <p:cNvSpPr/>
            <p:nvPr/>
          </p:nvSpPr>
          <p:spPr>
            <a:xfrm>
              <a:off x="56442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31317AF-529C-A3E2-0EC4-8361E2990F92}"/>
                </a:ext>
              </a:extLst>
            </p:cNvPr>
            <p:cNvSpPr/>
            <p:nvPr/>
          </p:nvSpPr>
          <p:spPr>
            <a:xfrm>
              <a:off x="63234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64AFB11-93FF-2F57-75AF-BEA55A866CA0}"/>
                </a:ext>
              </a:extLst>
            </p:cNvPr>
            <p:cNvSpPr/>
            <p:nvPr/>
          </p:nvSpPr>
          <p:spPr>
            <a:xfrm>
              <a:off x="70026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F5957BB-85A8-77F0-DC62-701740180C99}"/>
                </a:ext>
              </a:extLst>
            </p:cNvPr>
            <p:cNvSpPr/>
            <p:nvPr/>
          </p:nvSpPr>
          <p:spPr>
            <a:xfrm>
              <a:off x="7681812" y="244807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A5FC840-B27F-7D2C-9D1D-FED7D4D32D73}"/>
                </a:ext>
              </a:extLst>
            </p:cNvPr>
            <p:cNvSpPr txBox="1"/>
            <p:nvPr/>
          </p:nvSpPr>
          <p:spPr>
            <a:xfrm>
              <a:off x="4646801" y="212752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6981D6B-1AD3-C62B-BE4D-3C7A5B13CB90}"/>
                </a:ext>
              </a:extLst>
            </p:cNvPr>
            <p:cNvSpPr txBox="1"/>
            <p:nvPr/>
          </p:nvSpPr>
          <p:spPr>
            <a:xfrm>
              <a:off x="4646801" y="2443610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472E210-7DE0-FB0A-0F01-F1360C0B1CE9}"/>
                </a:ext>
              </a:extLst>
            </p:cNvPr>
            <p:cNvSpPr/>
            <p:nvPr/>
          </p:nvSpPr>
          <p:spPr>
            <a:xfrm>
              <a:off x="6636964" y="23182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17A4E93-B87D-B2BA-F6D1-BDD272B103DD}"/>
                </a:ext>
              </a:extLst>
            </p:cNvPr>
            <p:cNvSpPr/>
            <p:nvPr/>
          </p:nvSpPr>
          <p:spPr>
            <a:xfrm>
              <a:off x="6636964" y="23669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D9AA9A8-1B51-444D-DA98-F844C425FEA0}"/>
                </a:ext>
              </a:extLst>
            </p:cNvPr>
            <p:cNvSpPr/>
            <p:nvPr/>
          </p:nvSpPr>
          <p:spPr>
            <a:xfrm>
              <a:off x="6636964" y="24156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91C3AA2-5834-F68F-E2F4-24113A5D444F}"/>
              </a:ext>
            </a:extLst>
          </p:cNvPr>
          <p:cNvCxnSpPr>
            <a:cxnSpLocks/>
            <a:stCxn id="100" idx="2"/>
            <a:endCxn id="114" idx="0"/>
          </p:cNvCxnSpPr>
          <p:nvPr/>
        </p:nvCxnSpPr>
        <p:spPr>
          <a:xfrm flipH="1">
            <a:off x="6380676" y="3504021"/>
            <a:ext cx="740056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042E209-D870-3296-6BAF-648E0750589D}"/>
              </a:ext>
            </a:extLst>
          </p:cNvPr>
          <p:cNvCxnSpPr>
            <a:cxnSpLocks/>
            <a:stCxn id="101" idx="2"/>
            <a:endCxn id="149" idx="0"/>
          </p:cNvCxnSpPr>
          <p:nvPr/>
        </p:nvCxnSpPr>
        <p:spPr>
          <a:xfrm flipH="1">
            <a:off x="7573111" y="3504021"/>
            <a:ext cx="453221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1FBC616-B99D-1333-1258-2E2E28F60AB5}"/>
              </a:ext>
            </a:extLst>
          </p:cNvPr>
          <p:cNvSpPr/>
          <p:nvPr/>
        </p:nvSpPr>
        <p:spPr>
          <a:xfrm>
            <a:off x="6202390" y="3155882"/>
            <a:ext cx="5163140" cy="456356"/>
          </a:xfrm>
          <a:prstGeom prst="rect">
            <a:avLst/>
          </a:prstGeom>
          <a:noFill/>
          <a:ln w="12700">
            <a:solidFill>
              <a:srgbClr val="A500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42A2299-ED11-C140-4153-BDD90535DFAC}"/>
              </a:ext>
            </a:extLst>
          </p:cNvPr>
          <p:cNvGrpSpPr/>
          <p:nvPr/>
        </p:nvGrpSpPr>
        <p:grpSpPr>
          <a:xfrm>
            <a:off x="5879177" y="3855934"/>
            <a:ext cx="1003003" cy="1032083"/>
            <a:chOff x="4409381" y="2891949"/>
            <a:chExt cx="752252" cy="7740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B4B46A8-59D3-BA5D-EAF4-1CEEF82F6BD3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24B0C9A6-2FCE-7FF6-DC59-26E0DF81C401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A0D321B-6939-5D11-9001-7AE17FECF98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F1F236-6981-A726-D3F9-89B7440367BE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EBF113A-3EA8-C244-1010-D19550F422E5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3A611C9D-7026-BFBD-F812-39608CD801B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E8D0444-70E3-CCEA-C75A-C16A20BAA7A8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70374C8-8E4C-6B9F-92D6-136B8931A6F5}"/>
              </a:ext>
            </a:extLst>
          </p:cNvPr>
          <p:cNvGrpSpPr/>
          <p:nvPr/>
        </p:nvGrpSpPr>
        <p:grpSpPr>
          <a:xfrm>
            <a:off x="7071612" y="3855934"/>
            <a:ext cx="1003003" cy="1032083"/>
            <a:chOff x="4409381" y="2891949"/>
            <a:chExt cx="752252" cy="774062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3DC634-2ED9-5B3F-5F63-3D426DC3126E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17194799-12A6-CA7B-56DD-904B492A22CA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393817-2BEF-3429-2302-0948159135A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C425AD9-397A-A274-F1D0-82A091524596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B341ED-1702-18F0-3BA4-0399FFAFD5E2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C40B728D-66C9-8873-66A9-E7F3532DB0AD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16B1B6CA-AA48-3542-D0C8-E151823FB131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0BB35C0-7ABE-9AE4-1A47-2D0717229AD8}"/>
              </a:ext>
            </a:extLst>
          </p:cNvPr>
          <p:cNvGrpSpPr/>
          <p:nvPr/>
        </p:nvGrpSpPr>
        <p:grpSpPr>
          <a:xfrm>
            <a:off x="8264046" y="3855934"/>
            <a:ext cx="1003003" cy="1032083"/>
            <a:chOff x="4409381" y="2891949"/>
            <a:chExt cx="752252" cy="774062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B5BAB0-D945-2DFA-4534-B491C186BE4F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8" name="연결선: 꺾임 157">
              <a:extLst>
                <a:ext uri="{FF2B5EF4-FFF2-40B4-BE49-F238E27FC236}">
                  <a16:creationId xmlns:a16="http://schemas.microsoft.com/office/drawing/2014/main" id="{74F8AF32-1B78-936C-6E1C-5B65E3C6FA5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222F18-68FB-7DDC-444C-762AA8DB51F8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F7DC0EF-5762-C523-6B2C-BCA9B2D4D3CB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848B646-5ADC-7334-44C4-7ED8839A42A1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BBF72EFF-BC50-261E-81EB-69076D7E01E4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CD07317-596A-3D4F-7539-F5948BFF6AD3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E5084E2-D82F-5340-5BC0-91F5E512E795}"/>
              </a:ext>
            </a:extLst>
          </p:cNvPr>
          <p:cNvGrpSpPr/>
          <p:nvPr/>
        </p:nvGrpSpPr>
        <p:grpSpPr>
          <a:xfrm>
            <a:off x="9456481" y="3855934"/>
            <a:ext cx="1003003" cy="1032083"/>
            <a:chOff x="4409381" y="2891949"/>
            <a:chExt cx="752252" cy="77406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C50A0BD-E5F1-86DB-1A9D-BFC3A3750CCB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14F72047-186E-0FBD-69A8-EAF8CD16C21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E7E0E8D-97D5-EC6A-C9F7-F9B5E747DF22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BB9A9BE-0EBF-0FFF-F1ED-B5BBBBDD4ABC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A62A990-0EE0-110C-6986-EDB6A78B732C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2C5CC25-1057-B4A9-08D5-6C55C6D799F5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95A3081D-188F-20A4-E459-4977FA3202B4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EADC27A-41E5-4ED6-C115-C34A47609823}"/>
              </a:ext>
            </a:extLst>
          </p:cNvPr>
          <p:cNvGrpSpPr/>
          <p:nvPr/>
        </p:nvGrpSpPr>
        <p:grpSpPr>
          <a:xfrm>
            <a:off x="10648917" y="3855934"/>
            <a:ext cx="1003003" cy="1032083"/>
            <a:chOff x="4409381" y="2891949"/>
            <a:chExt cx="752252" cy="77406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1B3D3B9-4BB1-672B-B322-8129251C8470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FC4406C4-9267-C5F3-CB19-1B89D191CD0C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409E127-B963-E42A-EB49-EB0E1C7C27C0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C3DCD43-CCC2-0FE3-1BA9-F1634D96CD54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26A1A4D-4E44-7430-1D9D-F81A4F0070D9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13AD8AFA-FA5C-E76C-A104-876FA61D759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E74C0457-18BA-E15B-0F4D-2155EBB6AA10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C0E2BED5-AD7B-9BE2-1F30-2FC4625FA2CE}"/>
              </a:ext>
            </a:extLst>
          </p:cNvPr>
          <p:cNvCxnSpPr>
            <a:cxnSpLocks/>
            <a:stCxn id="102" idx="2"/>
            <a:endCxn id="157" idx="0"/>
          </p:cNvCxnSpPr>
          <p:nvPr/>
        </p:nvCxnSpPr>
        <p:spPr>
          <a:xfrm flipH="1">
            <a:off x="8765545" y="3504021"/>
            <a:ext cx="166387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143F776-5FF4-24B6-3959-7915AE48FBFB}"/>
              </a:ext>
            </a:extLst>
          </p:cNvPr>
          <p:cNvCxnSpPr>
            <a:cxnSpLocks/>
            <a:stCxn id="103" idx="2"/>
            <a:endCxn id="165" idx="0"/>
          </p:cNvCxnSpPr>
          <p:nvPr/>
        </p:nvCxnSpPr>
        <p:spPr>
          <a:xfrm>
            <a:off x="9837532" y="3504021"/>
            <a:ext cx="120448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79DBF6B-C713-BDFE-C2D9-50036D45F569}"/>
              </a:ext>
            </a:extLst>
          </p:cNvPr>
          <p:cNvCxnSpPr>
            <a:cxnSpLocks/>
            <a:stCxn id="104" idx="2"/>
            <a:endCxn id="173" idx="0"/>
          </p:cNvCxnSpPr>
          <p:nvPr/>
        </p:nvCxnSpPr>
        <p:spPr>
          <a:xfrm>
            <a:off x="10743133" y="3504021"/>
            <a:ext cx="407284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E2DFF-694B-47EB-3F54-BBE0C7B795E5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524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699192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 코드 적용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70" y="2373981"/>
            <a:ext cx="10127461" cy="1866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7182" y="4897672"/>
            <a:ext cx="6428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번째에서 데이터의 사이클이 구분됨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93288" y="57370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Train_y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번을 기준으로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8916" y="5313729"/>
            <a:ext cx="4380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기준으로 계층별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K-Fold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 실시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26346" y="2321323"/>
            <a:ext cx="6867034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5395930" y="3238458"/>
            <a:ext cx="3430507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2211323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4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5403311" y="3097836"/>
            <a:ext cx="2508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5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4527407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6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6435032" y="4527407"/>
            <a:ext cx="214153" cy="206639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3024600" y="5383042"/>
            <a:ext cx="833377" cy="199928"/>
          </a:xfrm>
          <a:prstGeom prst="triangle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096000" y="4527407"/>
            <a:ext cx="0" cy="2151185"/>
          </a:xfrm>
          <a:prstGeom prst="line">
            <a:avLst/>
          </a:prstGeom>
          <a:ln w="12700">
            <a:solidFill>
              <a:srgbClr val="9A9A9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5065" y="109903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4048F4-4A13-7696-AE00-12E7B623BB59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A3AA0B33-7580-2340-5708-FF35936BC4C8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1555A-FFEF-41C7-1736-CC2248EFBB20}"/>
              </a:ext>
            </a:extLst>
          </p:cNvPr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58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004874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C9793-14DA-B42F-A977-6E4A1990937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2522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/>
        </p:nvSpPr>
        <p:spPr>
          <a:xfrm>
            <a:off x="6087221" y="2347591"/>
            <a:ext cx="5776283" cy="20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프레임워크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보편적인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AutoML이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주로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CASH(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Combined Algorithm Selection and Hyper-parameter optimization)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이 아닌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lang="en-US" sz="16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ensembling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stacking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활용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각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모델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학습시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Repeated k-fold ensemble bagging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</a:t>
            </a:r>
            <a:endParaRPr lang="en-US" sz="16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-&gt;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과학습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방지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72" name="Google Shape;372;p16"/>
          <p:cNvGrpSpPr/>
          <p:nvPr/>
        </p:nvGrpSpPr>
        <p:grpSpPr>
          <a:xfrm>
            <a:off x="5389863" y="4578631"/>
            <a:ext cx="5630563" cy="1304925"/>
            <a:chOff x="5389863" y="4227609"/>
            <a:chExt cx="5630563" cy="1304925"/>
          </a:xfrm>
        </p:grpSpPr>
        <p:sp>
          <p:nvSpPr>
            <p:cNvPr id="373" name="Google Shape;373;p16"/>
            <p:cNvSpPr/>
            <p:nvPr/>
          </p:nvSpPr>
          <p:spPr>
            <a:xfrm>
              <a:off x="6662285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Neural networks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8071091" y="4384471"/>
              <a:ext cx="1326869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LightGBM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9665498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CatBoost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6662285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 Forests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8091444" y="4960789"/>
              <a:ext cx="1306516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Extremely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Randomized Trees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9665498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k-Nearest Neighbors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6477900" y="4227609"/>
              <a:ext cx="4542526" cy="1304925"/>
            </a:xfrm>
            <a:prstGeom prst="rect">
              <a:avLst/>
            </a:prstGeom>
            <a:noFill/>
            <a:ln w="12700" cap="flat" cmpd="sng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" name="Google Shape;380;p16"/>
            <p:cNvCxnSpPr>
              <a:cxnSpLocks/>
              <a:stCxn id="379" idx="1"/>
            </p:cNvCxnSpPr>
            <p:nvPr/>
          </p:nvCxnSpPr>
          <p:spPr>
            <a:xfrm flipH="1">
              <a:off x="5389863" y="4880072"/>
              <a:ext cx="1088037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Google Shape;420;p18">
            <a:extLst>
              <a:ext uri="{FF2B5EF4-FFF2-40B4-BE49-F238E27FC236}">
                <a16:creationId xmlns:a16="http://schemas.microsoft.com/office/drawing/2014/main" id="{CDA467C8-51DC-D29F-816B-10A10D7F95B8}"/>
              </a:ext>
            </a:extLst>
          </p:cNvPr>
          <p:cNvSpPr/>
          <p:nvPr/>
        </p:nvSpPr>
        <p:spPr>
          <a:xfrm>
            <a:off x="1129010" y="5617909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Input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" name="Google Shape;428;p18">
            <a:extLst>
              <a:ext uri="{FF2B5EF4-FFF2-40B4-BE49-F238E27FC236}">
                <a16:creationId xmlns:a16="http://schemas.microsoft.com/office/drawing/2014/main" id="{9518383F-DCC2-2AD8-51EC-D4FFA67211F1}"/>
              </a:ext>
            </a:extLst>
          </p:cNvPr>
          <p:cNvSpPr/>
          <p:nvPr/>
        </p:nvSpPr>
        <p:spPr>
          <a:xfrm>
            <a:off x="2794040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429;p18">
            <a:extLst>
              <a:ext uri="{FF2B5EF4-FFF2-40B4-BE49-F238E27FC236}">
                <a16:creationId xmlns:a16="http://schemas.microsoft.com/office/drawing/2014/main" id="{5959D54A-5275-DA52-6534-2D311349886E}"/>
              </a:ext>
            </a:extLst>
          </p:cNvPr>
          <p:cNvSpPr/>
          <p:nvPr/>
        </p:nvSpPr>
        <p:spPr>
          <a:xfrm>
            <a:off x="4269824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5" name="Google Shape;431;p18">
            <a:extLst>
              <a:ext uri="{FF2B5EF4-FFF2-40B4-BE49-F238E27FC236}">
                <a16:creationId xmlns:a16="http://schemas.microsoft.com/office/drawing/2014/main" id="{C13CAA73-11B7-BD5F-200C-43B677FAA532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540165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432;p18">
            <a:extLst>
              <a:ext uri="{FF2B5EF4-FFF2-40B4-BE49-F238E27FC236}">
                <a16:creationId xmlns:a16="http://schemas.microsoft.com/office/drawing/2014/main" id="{60DFA6D5-46B6-4AC6-68DE-F8387B793204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540165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437;p18">
            <a:extLst>
              <a:ext uri="{FF2B5EF4-FFF2-40B4-BE49-F238E27FC236}">
                <a16:creationId xmlns:a16="http://schemas.microsoft.com/office/drawing/2014/main" id="{DEF494A2-3B79-25EF-43ED-7C21A78F66E1}"/>
              </a:ext>
            </a:extLst>
          </p:cNvPr>
          <p:cNvSpPr txBox="1"/>
          <p:nvPr/>
        </p:nvSpPr>
        <p:spPr>
          <a:xfrm>
            <a:off x="393288" y="50132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Base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0" name="Google Shape;428;p18">
            <a:extLst>
              <a:ext uri="{FF2B5EF4-FFF2-40B4-BE49-F238E27FC236}">
                <a16:creationId xmlns:a16="http://schemas.microsoft.com/office/drawing/2014/main" id="{DA2A0583-8A34-5B7C-4420-93BC33D383B9}"/>
              </a:ext>
            </a:extLst>
          </p:cNvPr>
          <p:cNvSpPr/>
          <p:nvPr/>
        </p:nvSpPr>
        <p:spPr>
          <a:xfrm>
            <a:off x="1549749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1" name="Google Shape;431;p18">
            <a:extLst>
              <a:ext uri="{FF2B5EF4-FFF2-40B4-BE49-F238E27FC236}">
                <a16:creationId xmlns:a16="http://schemas.microsoft.com/office/drawing/2014/main" id="{559382FB-2262-7B29-6940-ACCC58DE25E0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540165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420;p18">
            <a:extLst>
              <a:ext uri="{FF2B5EF4-FFF2-40B4-BE49-F238E27FC236}">
                <a16:creationId xmlns:a16="http://schemas.microsoft.com/office/drawing/2014/main" id="{427403AA-A77D-2473-9ECF-906493849FDE}"/>
              </a:ext>
            </a:extLst>
          </p:cNvPr>
          <p:cNvSpPr/>
          <p:nvPr/>
        </p:nvSpPr>
        <p:spPr>
          <a:xfrm>
            <a:off x="1129010" y="4351507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Concat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Google Shape;428;p18">
            <a:extLst>
              <a:ext uri="{FF2B5EF4-FFF2-40B4-BE49-F238E27FC236}">
                <a16:creationId xmlns:a16="http://schemas.microsoft.com/office/drawing/2014/main" id="{AFDB8286-44B5-2EF2-8B49-A9393FA88385}"/>
              </a:ext>
            </a:extLst>
          </p:cNvPr>
          <p:cNvSpPr/>
          <p:nvPr/>
        </p:nvSpPr>
        <p:spPr>
          <a:xfrm>
            <a:off x="2794040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" name="Google Shape;429;p18">
            <a:extLst>
              <a:ext uri="{FF2B5EF4-FFF2-40B4-BE49-F238E27FC236}">
                <a16:creationId xmlns:a16="http://schemas.microsoft.com/office/drawing/2014/main" id="{DBD5691C-C970-50CD-91AD-3F07349C256C}"/>
              </a:ext>
            </a:extLst>
          </p:cNvPr>
          <p:cNvSpPr/>
          <p:nvPr/>
        </p:nvSpPr>
        <p:spPr>
          <a:xfrm>
            <a:off x="4269824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" name="Google Shape;437;p18">
            <a:extLst>
              <a:ext uri="{FF2B5EF4-FFF2-40B4-BE49-F238E27FC236}">
                <a16:creationId xmlns:a16="http://schemas.microsoft.com/office/drawing/2014/main" id="{BB0A5DDD-A548-457F-46BF-FCE8DD7EC421}"/>
              </a:ext>
            </a:extLst>
          </p:cNvPr>
          <p:cNvSpPr txBox="1"/>
          <p:nvPr/>
        </p:nvSpPr>
        <p:spPr>
          <a:xfrm>
            <a:off x="393288" y="37659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Google Shape;428;p18">
            <a:extLst>
              <a:ext uri="{FF2B5EF4-FFF2-40B4-BE49-F238E27FC236}">
                <a16:creationId xmlns:a16="http://schemas.microsoft.com/office/drawing/2014/main" id="{7DE5038C-9B57-0CF8-8251-FDB248388537}"/>
              </a:ext>
            </a:extLst>
          </p:cNvPr>
          <p:cNvSpPr/>
          <p:nvPr/>
        </p:nvSpPr>
        <p:spPr>
          <a:xfrm>
            <a:off x="1549749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1" name="Google Shape;431;p18">
            <a:extLst>
              <a:ext uri="{FF2B5EF4-FFF2-40B4-BE49-F238E27FC236}">
                <a16:creationId xmlns:a16="http://schemas.microsoft.com/office/drawing/2014/main" id="{7D0A2F5D-CEA7-2634-3A02-AAC95F78CA03}"/>
              </a:ext>
            </a:extLst>
          </p:cNvPr>
          <p:cNvCxnSpPr>
            <a:cxnSpLocks/>
          </p:cNvCxnSpPr>
          <p:nvPr/>
        </p:nvCxnSpPr>
        <p:spPr>
          <a:xfrm flipV="1">
            <a:off x="1300501" y="4777007"/>
            <a:ext cx="0" cy="84090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420;p18">
            <a:extLst>
              <a:ext uri="{FF2B5EF4-FFF2-40B4-BE49-F238E27FC236}">
                <a16:creationId xmlns:a16="http://schemas.microsoft.com/office/drawing/2014/main" id="{41F72538-2F36-E30B-0FB6-F4A4E996A5EB}"/>
              </a:ext>
            </a:extLst>
          </p:cNvPr>
          <p:cNvSpPr/>
          <p:nvPr/>
        </p:nvSpPr>
        <p:spPr>
          <a:xfrm>
            <a:off x="1549748" y="3104082"/>
            <a:ext cx="3770261" cy="409393"/>
          </a:xfrm>
          <a:prstGeom prst="rect">
            <a:avLst/>
          </a:prstGeom>
          <a:solidFill>
            <a:srgbClr val="D17D8F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Weighting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5" name="Google Shape;431;p18">
            <a:extLst>
              <a:ext uri="{FF2B5EF4-FFF2-40B4-BE49-F238E27FC236}">
                <a16:creationId xmlns:a16="http://schemas.microsoft.com/office/drawing/2014/main" id="{278FD769-3F3F-D550-19A6-23E3C5977B86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77700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6" name="Google Shape;432;p18">
            <a:extLst>
              <a:ext uri="{FF2B5EF4-FFF2-40B4-BE49-F238E27FC236}">
                <a16:creationId xmlns:a16="http://schemas.microsoft.com/office/drawing/2014/main" id="{8D070285-B916-2C4B-5E5B-8CF2F2AA0D29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77700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" name="Google Shape;431;p18">
            <a:extLst>
              <a:ext uri="{FF2B5EF4-FFF2-40B4-BE49-F238E27FC236}">
                <a16:creationId xmlns:a16="http://schemas.microsoft.com/office/drawing/2014/main" id="{E9C30912-62FD-D846-B820-886CAEF6FE37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77700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" name="Google Shape;431;p18">
            <a:extLst>
              <a:ext uri="{FF2B5EF4-FFF2-40B4-BE49-F238E27FC236}">
                <a16:creationId xmlns:a16="http://schemas.microsoft.com/office/drawing/2014/main" id="{43F2E3C2-6209-E04D-778E-8A3A5E8C98D9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15072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432;p18">
            <a:extLst>
              <a:ext uri="{FF2B5EF4-FFF2-40B4-BE49-F238E27FC236}">
                <a16:creationId xmlns:a16="http://schemas.microsoft.com/office/drawing/2014/main" id="{2D7FAB97-4E87-646A-2948-DE92389FAF51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15072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431;p18">
            <a:extLst>
              <a:ext uri="{FF2B5EF4-FFF2-40B4-BE49-F238E27FC236}">
                <a16:creationId xmlns:a16="http://schemas.microsoft.com/office/drawing/2014/main" id="{F2C2E5FB-BCA8-D5BA-C531-DCFD8FCD8096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15072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" name="Google Shape;431;p18">
            <a:extLst>
              <a:ext uri="{FF2B5EF4-FFF2-40B4-BE49-F238E27FC236}">
                <a16:creationId xmlns:a16="http://schemas.microsoft.com/office/drawing/2014/main" id="{7D1D8DF5-EA80-FB96-5C0E-77B3959C3680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352730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0" name="Google Shape;432;p18">
            <a:extLst>
              <a:ext uri="{FF2B5EF4-FFF2-40B4-BE49-F238E27FC236}">
                <a16:creationId xmlns:a16="http://schemas.microsoft.com/office/drawing/2014/main" id="{B2FFB8CC-A6CF-D898-44E4-6463C18DD5B3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352730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1" name="Google Shape;431;p18">
            <a:extLst>
              <a:ext uri="{FF2B5EF4-FFF2-40B4-BE49-F238E27FC236}">
                <a16:creationId xmlns:a16="http://schemas.microsoft.com/office/drawing/2014/main" id="{BE20CF45-52FA-EE32-7C5A-B83E864EB31C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352730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2" name="Google Shape;431;p18">
            <a:extLst>
              <a:ext uri="{FF2B5EF4-FFF2-40B4-BE49-F238E27FC236}">
                <a16:creationId xmlns:a16="http://schemas.microsoft.com/office/drawing/2014/main" id="{42027FCA-665A-1CD9-08E3-858CD41F01D7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2914454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4" name="Google Shape;428;p18">
            <a:extLst>
              <a:ext uri="{FF2B5EF4-FFF2-40B4-BE49-F238E27FC236}">
                <a16:creationId xmlns:a16="http://schemas.microsoft.com/office/drawing/2014/main" id="{44FCA4DD-3863-2B20-6F28-4E955E441B3C}"/>
              </a:ext>
            </a:extLst>
          </p:cNvPr>
          <p:cNvSpPr/>
          <p:nvPr/>
        </p:nvSpPr>
        <p:spPr>
          <a:xfrm>
            <a:off x="2794040" y="2481027"/>
            <a:ext cx="1050186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Output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79684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 err="1"/>
              <a:t>AutoGluon</a:t>
            </a:r>
            <a:r>
              <a:rPr lang="en-US" altLang="ko-KR" dirty="0"/>
              <a:t>-Tabular</a:t>
            </a:r>
            <a:endParaRPr lang="ko-KR" altLang="en-US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8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3841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적용가능성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93C70-A2AA-E571-EBE3-DE584D771926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35F5DF-F04E-33CC-C292-574EBB792784}"/>
              </a:ext>
            </a:extLst>
          </p:cNvPr>
          <p:cNvSpPr/>
          <p:nvPr/>
        </p:nvSpPr>
        <p:spPr>
          <a:xfrm>
            <a:off x="3934176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04DD284-9716-078E-6B69-7C4FDC3A5EC5}"/>
              </a:ext>
            </a:extLst>
          </p:cNvPr>
          <p:cNvSpPr/>
          <p:nvPr/>
        </p:nvSpPr>
        <p:spPr>
          <a:xfrm>
            <a:off x="401877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7AEAF2-85E9-6ACC-5DAC-B6CCC7F43987}"/>
              </a:ext>
            </a:extLst>
          </p:cNvPr>
          <p:cNvSpPr/>
          <p:nvPr/>
        </p:nvSpPr>
        <p:spPr>
          <a:xfrm>
            <a:off x="410198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130EEC-FE80-F3EE-88FC-E44596E0E493}"/>
              </a:ext>
            </a:extLst>
          </p:cNvPr>
          <p:cNvSpPr/>
          <p:nvPr/>
        </p:nvSpPr>
        <p:spPr>
          <a:xfrm>
            <a:off x="3934176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28DCBE-135C-D499-E391-4559AE82A701}"/>
              </a:ext>
            </a:extLst>
          </p:cNvPr>
          <p:cNvSpPr/>
          <p:nvPr/>
        </p:nvSpPr>
        <p:spPr>
          <a:xfrm>
            <a:off x="401877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DFD0A7-F42D-F8DD-4FE2-CEFB22592B09}"/>
              </a:ext>
            </a:extLst>
          </p:cNvPr>
          <p:cNvSpPr/>
          <p:nvPr/>
        </p:nvSpPr>
        <p:spPr>
          <a:xfrm>
            <a:off x="410198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5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86;p44">
            <a:extLst>
              <a:ext uri="{FF2B5EF4-FFF2-40B4-BE49-F238E27FC236}">
                <a16:creationId xmlns:a16="http://schemas.microsoft.com/office/drawing/2014/main" id="{555030D2-A2AB-2BD9-3844-5072A04C379B}"/>
              </a:ext>
            </a:extLst>
          </p:cNvPr>
          <p:cNvSpPr/>
          <p:nvPr/>
        </p:nvSpPr>
        <p:spPr>
          <a:xfrm>
            <a:off x="240780" y="2272023"/>
            <a:ext cx="3885200" cy="39818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altLang="ko" sz="24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3123123</a:t>
            </a: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9" name="Google Shape;395;p44">
            <a:extLst>
              <a:ext uri="{FF2B5EF4-FFF2-40B4-BE49-F238E27FC236}">
                <a16:creationId xmlns:a16="http://schemas.microsoft.com/office/drawing/2014/main" id="{DFF853C5-F715-CAB8-0BB6-1BC4CE769B84}"/>
              </a:ext>
            </a:extLst>
          </p:cNvPr>
          <p:cNvSpPr/>
          <p:nvPr/>
        </p:nvSpPr>
        <p:spPr>
          <a:xfrm>
            <a:off x="383675" y="3916034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Google Shape;396;p44">
            <a:extLst>
              <a:ext uri="{FF2B5EF4-FFF2-40B4-BE49-F238E27FC236}">
                <a16:creationId xmlns:a16="http://schemas.microsoft.com/office/drawing/2014/main" id="{F7717BE4-3D87-6881-779F-EA7A4538205B}"/>
              </a:ext>
            </a:extLst>
          </p:cNvPr>
          <p:cNvSpPr/>
          <p:nvPr/>
        </p:nvSpPr>
        <p:spPr>
          <a:xfrm>
            <a:off x="379788" y="2647470"/>
            <a:ext cx="362874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- NVIDIA GeForce RTX 3070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Google Shape;401;p44">
            <a:extLst>
              <a:ext uri="{FF2B5EF4-FFF2-40B4-BE49-F238E27FC236}">
                <a16:creationId xmlns:a16="http://schemas.microsoft.com/office/drawing/2014/main" id="{E809861C-AEAE-5720-1EDD-FE5D4D872089}"/>
              </a:ext>
            </a:extLst>
          </p:cNvPr>
          <p:cNvSpPr/>
          <p:nvPr/>
        </p:nvSpPr>
        <p:spPr>
          <a:xfrm>
            <a:off x="379787" y="3279372"/>
            <a:ext cx="3628741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- AMD Ryzen 9 5950X 16-Core Processor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Google Shape;402;p44">
            <a:extLst>
              <a:ext uri="{FF2B5EF4-FFF2-40B4-BE49-F238E27FC236}">
                <a16:creationId xmlns:a16="http://schemas.microsoft.com/office/drawing/2014/main" id="{FDB8E7D8-E7D6-F993-5EFD-AFDA458FA875}"/>
              </a:ext>
            </a:extLst>
          </p:cNvPr>
          <p:cNvSpPr txBox="1"/>
          <p:nvPr/>
        </p:nvSpPr>
        <p:spPr>
          <a:xfrm>
            <a:off x="447579" y="5557043"/>
            <a:ext cx="321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공정적용을 위한 빠른 학습이가능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Google Shape;403;p44">
            <a:extLst>
              <a:ext uri="{FF2B5EF4-FFF2-40B4-BE49-F238E27FC236}">
                <a16:creationId xmlns:a16="http://schemas.microsoft.com/office/drawing/2014/main" id="{6A336711-C1D2-29B0-200B-858E148AB951}"/>
              </a:ext>
            </a:extLst>
          </p:cNvPr>
          <p:cNvSpPr/>
          <p:nvPr/>
        </p:nvSpPr>
        <p:spPr>
          <a:xfrm rot="10800000">
            <a:off x="1379572" y="52778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4" name="Google Shape;408;p44">
            <a:extLst>
              <a:ext uri="{FF2B5EF4-FFF2-40B4-BE49-F238E27FC236}">
                <a16:creationId xmlns:a16="http://schemas.microsoft.com/office/drawing/2014/main" id="{F308CCE6-3455-2E71-1C56-0D6016176C6C}"/>
              </a:ext>
            </a:extLst>
          </p:cNvPr>
          <p:cNvSpPr/>
          <p:nvPr/>
        </p:nvSpPr>
        <p:spPr>
          <a:xfrm>
            <a:off x="396322" y="4546341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Google Shape;390;p44">
            <a:extLst>
              <a:ext uri="{FF2B5EF4-FFF2-40B4-BE49-F238E27FC236}">
                <a16:creationId xmlns:a16="http://schemas.microsoft.com/office/drawing/2014/main" id="{69FC7B92-56AF-B678-8D1A-8B17250B5BB8}"/>
              </a:ext>
            </a:extLst>
          </p:cNvPr>
          <p:cNvSpPr/>
          <p:nvPr/>
        </p:nvSpPr>
        <p:spPr>
          <a:xfrm>
            <a:off x="4554500" y="2284900"/>
            <a:ext cx="7370000" cy="3974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E61C1C-E3BF-DC62-18E0-77260AD05C63}"/>
              </a:ext>
            </a:extLst>
          </p:cNvPr>
          <p:cNvGrpSpPr/>
          <p:nvPr/>
        </p:nvGrpSpPr>
        <p:grpSpPr>
          <a:xfrm>
            <a:off x="7289015" y="1833371"/>
            <a:ext cx="1655720" cy="395200"/>
            <a:chOff x="7536991" y="1791467"/>
            <a:chExt cx="1505200" cy="395200"/>
          </a:xfrm>
        </p:grpSpPr>
        <p:sp>
          <p:nvSpPr>
            <p:cNvPr id="86" name="Google Shape;391;p44">
              <a:extLst>
                <a:ext uri="{FF2B5EF4-FFF2-40B4-BE49-F238E27FC236}">
                  <a16:creationId xmlns:a16="http://schemas.microsoft.com/office/drawing/2014/main" id="{998957AA-5C8A-5D9F-1B86-7575DF0F8814}"/>
                </a:ext>
              </a:extLst>
            </p:cNvPr>
            <p:cNvSpPr/>
            <p:nvPr/>
          </p:nvSpPr>
          <p:spPr>
            <a:xfrm>
              <a:off x="7536991" y="1791467"/>
              <a:ext cx="1505200" cy="395200"/>
            </a:xfrm>
            <a:prstGeom prst="rect">
              <a:avLst/>
            </a:prstGeom>
            <a:solidFill>
              <a:srgbClr val="EECFD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000"/>
              </a:pPr>
              <a:r>
                <a:rPr lang="ko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추론속도</a:t>
              </a:r>
              <a:endParaRPr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7" name="Google Shape;392;p44">
              <a:extLst>
                <a:ext uri="{FF2B5EF4-FFF2-40B4-BE49-F238E27FC236}">
                  <a16:creationId xmlns:a16="http://schemas.microsoft.com/office/drawing/2014/main" id="{57BBD22E-3714-3F7A-AAB6-0DCEDF307F6B}"/>
                </a:ext>
              </a:extLst>
            </p:cNvPr>
            <p:cNvSpPr/>
            <p:nvPr/>
          </p:nvSpPr>
          <p:spPr>
            <a:xfrm>
              <a:off x="7559773" y="1874353"/>
              <a:ext cx="228000" cy="220000"/>
            </a:xfrm>
            <a:prstGeom prst="ellipse">
              <a:avLst/>
            </a:prstGeom>
            <a:solidFill>
              <a:srgbClr val="A50134"/>
            </a:solidFill>
            <a:ln w="12700" cap="flat" cmpd="sng">
              <a:solidFill>
                <a:srgbClr val="E2E2E2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en-US" altLang="ko" b="1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  <a:sym typeface="Arial"/>
                </a:rPr>
                <a:t>2</a:t>
              </a:r>
              <a:endParaRPr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8" name="Google Shape;397;p44">
            <a:extLst>
              <a:ext uri="{FF2B5EF4-FFF2-40B4-BE49-F238E27FC236}">
                <a16:creationId xmlns:a16="http://schemas.microsoft.com/office/drawing/2014/main" id="{A76C88F1-3108-F6BB-FA9B-802074E1FC70}"/>
              </a:ext>
            </a:extLst>
          </p:cNvPr>
          <p:cNvSpPr/>
          <p:nvPr/>
        </p:nvSpPr>
        <p:spPr>
          <a:xfrm>
            <a:off x="8497208" y="2790422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1.4s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Google Shape;398;p44">
            <a:extLst>
              <a:ext uri="{FF2B5EF4-FFF2-40B4-BE49-F238E27FC236}">
                <a16:creationId xmlns:a16="http://schemas.microsoft.com/office/drawing/2014/main" id="{4F0472E8-F665-94B4-6726-87A66DF245E7}"/>
              </a:ext>
            </a:extLst>
          </p:cNvPr>
          <p:cNvSpPr/>
          <p:nvPr/>
        </p:nvSpPr>
        <p:spPr>
          <a:xfrm>
            <a:off x="8497208" y="3426027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0.16s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Google Shape;399;p44">
            <a:extLst>
              <a:ext uri="{FF2B5EF4-FFF2-40B4-BE49-F238E27FC236}">
                <a16:creationId xmlns:a16="http://schemas.microsoft.com/office/drawing/2014/main" id="{D6E700AC-E4F4-C39E-FFE0-5BAB7E5DE117}"/>
              </a:ext>
            </a:extLst>
          </p:cNvPr>
          <p:cNvSpPr/>
          <p:nvPr/>
        </p:nvSpPr>
        <p:spPr>
          <a:xfrm>
            <a:off x="8497208" y="4062689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0.028s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Google Shape;400;p44">
            <a:extLst>
              <a:ext uri="{FF2B5EF4-FFF2-40B4-BE49-F238E27FC236}">
                <a16:creationId xmlns:a16="http://schemas.microsoft.com/office/drawing/2014/main" id="{8DC08EB2-BA17-EBAD-3242-7568534F3D3E}"/>
              </a:ext>
            </a:extLst>
          </p:cNvPr>
          <p:cNvSpPr/>
          <p:nvPr/>
        </p:nvSpPr>
        <p:spPr>
          <a:xfrm>
            <a:off x="8497208" y="4699351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0.015s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Google Shape;404;p44">
            <a:extLst>
              <a:ext uri="{FF2B5EF4-FFF2-40B4-BE49-F238E27FC236}">
                <a16:creationId xmlns:a16="http://schemas.microsoft.com/office/drawing/2014/main" id="{F1ADCD9A-7395-EB4E-7ED1-0B25AB3C3FCA}"/>
              </a:ext>
            </a:extLst>
          </p:cNvPr>
          <p:cNvSpPr/>
          <p:nvPr/>
        </p:nvSpPr>
        <p:spPr>
          <a:xfrm rot="10800000">
            <a:off x="7439475" y="53175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3" name="Google Shape;405;p44">
            <a:extLst>
              <a:ext uri="{FF2B5EF4-FFF2-40B4-BE49-F238E27FC236}">
                <a16:creationId xmlns:a16="http://schemas.microsoft.com/office/drawing/2014/main" id="{BC83241B-6635-D514-6B5D-84A402A72CBB}"/>
              </a:ext>
            </a:extLst>
          </p:cNvPr>
          <p:cNvSpPr txBox="1"/>
          <p:nvPr/>
        </p:nvSpPr>
        <p:spPr>
          <a:xfrm>
            <a:off x="6342483" y="5610051"/>
            <a:ext cx="354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예측의 갯수가 늘어날수록 처리효율 증가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400" b="1" i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4" name="Google Shape;410;p44">
            <a:extLst>
              <a:ext uri="{FF2B5EF4-FFF2-40B4-BE49-F238E27FC236}">
                <a16:creationId xmlns:a16="http://schemas.microsoft.com/office/drawing/2014/main" id="{5E3130AB-1C2D-0B4E-38E0-F057FE235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30" y="2489051"/>
            <a:ext cx="3639449" cy="268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1;p44">
            <a:extLst>
              <a:ext uri="{FF2B5EF4-FFF2-40B4-BE49-F238E27FC236}">
                <a16:creationId xmlns:a16="http://schemas.microsoft.com/office/drawing/2014/main" id="{075C2ED7-295D-FB01-833B-6F11A53BE3EC}"/>
              </a:ext>
            </a:extLst>
          </p:cNvPr>
          <p:cNvSpPr/>
          <p:nvPr/>
        </p:nvSpPr>
        <p:spPr>
          <a:xfrm>
            <a:off x="1352001" y="1833371"/>
            <a:ext cx="1655720" cy="395200"/>
          </a:xfrm>
          <a:prstGeom prst="rect">
            <a:avLst/>
          </a:prstGeom>
          <a:solidFill>
            <a:srgbClr val="EECFD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ko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학습시간</a:t>
            </a:r>
            <a:endParaRPr b="1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1427261" y="1920971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</p:spTree>
    <p:extLst>
      <p:ext uri="{BB962C8B-B14F-4D97-AF65-F5344CB8AC3E}">
        <p14:creationId xmlns:p14="http://schemas.microsoft.com/office/powerpoint/2010/main" val="248310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61532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B1F0-3D00-3F38-BC8B-BE0537657D8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18343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6400"/>
              </a:lnSpc>
              <a:spcBef>
                <a:spcPct val="0"/>
              </a:spcBef>
            </a:pPr>
            <a:r>
              <a:rPr lang="en-US" sz="5334" dirty="0">
                <a:solidFill>
                  <a:srgbClr val="373737"/>
                </a:solidFill>
                <a:latin typeface="Calibri"/>
                <a:ea typeface="Nanum Gothic Regular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65827-F7EA-63AE-A646-571C9388ED54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60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104230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개체 47" hidden="1">
            <a:extLst>
              <a:ext uri="{FF2B5EF4-FFF2-40B4-BE49-F238E27FC236}">
                <a16:creationId xmlns:a16="http://schemas.microsoft.com/office/drawing/2014/main" id="{08E38208-7675-7D93-0D93-FFC3616B6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028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A0B0FD0F-1D3D-7BFA-3546-3CA31BE9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139" y="2347093"/>
            <a:ext cx="1346284" cy="18127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C1D7E-8A41-9360-AED5-B5DBC924B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86" y="2355956"/>
            <a:ext cx="1346284" cy="1795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564109-D01A-62C1-5E5B-E32276413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610" y="2355278"/>
            <a:ext cx="1400906" cy="1796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E36718-269C-9A54-3756-E24E02BF1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529" y="2355278"/>
            <a:ext cx="1709911" cy="1796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C08D6C-3440-6F30-E19F-4F2720E00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62" y="2355278"/>
            <a:ext cx="1331597" cy="1796400"/>
          </a:xfrm>
          <a:prstGeom prst="rect">
            <a:avLst/>
          </a:prstGeom>
        </p:spPr>
      </p:pic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E74868CC-F318-2FE2-18F2-D8CBD95EB27E}"/>
              </a:ext>
            </a:extLst>
          </p:cNvPr>
          <p:cNvCxnSpPr>
            <a:cxnSpLocks/>
          </p:cNvCxnSpPr>
          <p:nvPr/>
        </p:nvCxnSpPr>
        <p:spPr>
          <a:xfrm>
            <a:off x="9627920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6562867" y="543094"/>
            <a:ext cx="89362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36400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D041-BDD9-E1A3-547F-1BBE97955222}"/>
              </a:ext>
            </a:extLst>
          </p:cNvPr>
          <p:cNvSpPr txBox="1"/>
          <p:nvPr/>
        </p:nvSpPr>
        <p:spPr>
          <a:xfrm>
            <a:off x="7681773" y="4280033"/>
            <a:ext cx="1462109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강동인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경영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컴퓨터공학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083FD-547A-3B3F-86E7-183611928CE4}"/>
              </a:ext>
            </a:extLst>
          </p:cNvPr>
          <p:cNvSpPr txBox="1"/>
          <p:nvPr/>
        </p:nvSpPr>
        <p:spPr>
          <a:xfrm>
            <a:off x="7595927" y="4956154"/>
            <a:ext cx="19460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파생변수 고안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Model</a:t>
            </a: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0555-AD7C-C9C7-07EB-406CDCA4ABB1}"/>
              </a:ext>
            </a:extLst>
          </p:cNvPr>
          <p:cNvSpPr txBox="1"/>
          <p:nvPr/>
        </p:nvSpPr>
        <p:spPr>
          <a:xfrm>
            <a:off x="456222" y="4280033"/>
            <a:ext cx="2140674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전주혁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인공지능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9E029-327F-E1F0-72D3-B7E9DD0A902F}"/>
              </a:ext>
            </a:extLst>
          </p:cNvPr>
          <p:cNvSpPr txBox="1"/>
          <p:nvPr/>
        </p:nvSpPr>
        <p:spPr>
          <a:xfrm>
            <a:off x="5254029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최새한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로봇자동화공학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37140-BBD1-7D81-2338-F6210E7BE24B}"/>
              </a:ext>
            </a:extLst>
          </p:cNvPr>
          <p:cNvSpPr txBox="1"/>
          <p:nvPr/>
        </p:nvSpPr>
        <p:spPr>
          <a:xfrm>
            <a:off x="687446" y="4956154"/>
            <a:ext cx="22289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Periodicity, time series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Hypothesis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Kalman Filter,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study &amp; coding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9F31F-483E-FD2A-9781-EC75BF665BBE}"/>
              </a:ext>
            </a:extLst>
          </p:cNvPr>
          <p:cNvSpPr txBox="1"/>
          <p:nvPr/>
        </p:nvSpPr>
        <p:spPr>
          <a:xfrm>
            <a:off x="5212842" y="4956154"/>
            <a:ext cx="22754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Moving Mean,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stratified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kfold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KDE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6B1A-7A62-900B-E501-105146C45B99}"/>
              </a:ext>
            </a:extLst>
          </p:cNvPr>
          <p:cNvSpPr txBox="1"/>
          <p:nvPr/>
        </p:nvSpPr>
        <p:spPr>
          <a:xfrm>
            <a:off x="2886450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민재식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기계공학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8849-C554-7480-D017-FECD374B0FFD}"/>
              </a:ext>
            </a:extLst>
          </p:cNvPr>
          <p:cNvSpPr txBox="1"/>
          <p:nvPr/>
        </p:nvSpPr>
        <p:spPr>
          <a:xfrm>
            <a:off x="2916359" y="4956154"/>
            <a:ext cx="23621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Data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Leakage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study &amp; coding</a:t>
            </a: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검토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378D0-7735-6A02-55B1-5FBF8C21327F}"/>
              </a:ext>
            </a:extLst>
          </p:cNvPr>
          <p:cNvSpPr txBox="1"/>
          <p:nvPr/>
        </p:nvSpPr>
        <p:spPr>
          <a:xfrm>
            <a:off x="9795514" y="4280033"/>
            <a:ext cx="1608320" cy="59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권수지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(AI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1158-AA19-26D6-236C-E25E83C970E2}"/>
              </a:ext>
            </a:extLst>
          </p:cNvPr>
          <p:cNvSpPr txBox="1"/>
          <p:nvPr/>
        </p:nvSpPr>
        <p:spPr>
          <a:xfrm>
            <a:off x="9791258" y="4956154"/>
            <a:ext cx="1946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series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튜닝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13B5E6-2B21-5CEF-720B-5580458FCE0B}"/>
              </a:ext>
            </a:extLst>
          </p:cNvPr>
          <p:cNvSpPr/>
          <p:nvPr/>
        </p:nvSpPr>
        <p:spPr>
          <a:xfrm>
            <a:off x="499631" y="2148114"/>
            <a:ext cx="11108648" cy="4383316"/>
          </a:xfrm>
          <a:prstGeom prst="rect">
            <a:avLst/>
          </a:prstGeom>
          <a:noFill/>
          <a:ln>
            <a:solidFill>
              <a:srgbClr val="B6B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BE491C7-D3A0-C8D9-E4B7-7C1D4CBF0237}"/>
              </a:ext>
            </a:extLst>
          </p:cNvPr>
          <p:cNvCxnSpPr>
            <a:cxnSpLocks/>
          </p:cNvCxnSpPr>
          <p:nvPr/>
        </p:nvCxnSpPr>
        <p:spPr>
          <a:xfrm>
            <a:off x="7457997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23A403-3767-E6BB-FF28-3ED240703842}"/>
              </a:ext>
            </a:extLst>
          </p:cNvPr>
          <p:cNvCxnSpPr>
            <a:cxnSpLocks/>
          </p:cNvCxnSpPr>
          <p:nvPr/>
        </p:nvCxnSpPr>
        <p:spPr>
          <a:xfrm>
            <a:off x="5161074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C3F829-5EE7-22A2-9285-F191A5D9F7EE}"/>
              </a:ext>
            </a:extLst>
          </p:cNvPr>
          <p:cNvCxnSpPr>
            <a:cxnSpLocks/>
          </p:cNvCxnSpPr>
          <p:nvPr/>
        </p:nvCxnSpPr>
        <p:spPr>
          <a:xfrm>
            <a:off x="2838751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0F2788E-F173-B854-4956-FAE8BE6ADF31}"/>
              </a:ext>
            </a:extLst>
          </p:cNvPr>
          <p:cNvCxnSpPr>
            <a:cxnSpLocks/>
          </p:cNvCxnSpPr>
          <p:nvPr/>
        </p:nvCxnSpPr>
        <p:spPr>
          <a:xfrm>
            <a:off x="643428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02A58B-0859-D7EA-16A9-A74436677BC9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팀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05FE7D-9877-BFB2-C463-C1C48686C537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42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C10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C27202D-79D0-6A48-FD33-E2801A7DE8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196BF71-2D7C-C276-1008-8F130A74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7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85BF6A-C788-A23A-4EA3-4A48CA1D9ADF}"/>
              </a:ext>
            </a:extLst>
          </p:cNvPr>
          <p:cNvGrpSpPr/>
          <p:nvPr/>
        </p:nvGrpSpPr>
        <p:grpSpPr>
          <a:xfrm>
            <a:off x="1122688" y="3018631"/>
            <a:ext cx="5109073" cy="820738"/>
            <a:chOff x="1122688" y="3018631"/>
            <a:chExt cx="5109073" cy="820738"/>
          </a:xfrm>
        </p:grpSpPr>
        <p:sp>
          <p:nvSpPr>
            <p:cNvPr id="2" name="TextBox 2"/>
            <p:cNvSpPr txBox="1"/>
            <p:nvPr/>
          </p:nvSpPr>
          <p:spPr>
            <a:xfrm>
              <a:off x="1625096" y="3018631"/>
              <a:ext cx="4606665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6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34" b="0" i="0" u="none" strike="noStrike" kern="1200" cap="none" spc="0" normalizeH="0" baseline="0" noProof="0" dirty="0">
                  <a:ln>
                    <a:noFill/>
                  </a:ln>
                  <a:solidFill>
                    <a:srgbClr val="373737"/>
                  </a:solidFill>
                  <a:effectLst/>
                  <a:uLnTx/>
                  <a:uFillTx/>
                  <a:latin typeface="Calibri"/>
                  <a:ea typeface="Nanum Gothic Regular"/>
                  <a:cs typeface="+mn-cs"/>
                </a:rPr>
                <a:t>Appendix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9F7C11-CA00-855B-77F7-F43AD0CF72A0}"/>
                </a:ext>
              </a:extLst>
            </p:cNvPr>
            <p:cNvSpPr/>
            <p:nvPr/>
          </p:nvSpPr>
          <p:spPr>
            <a:xfrm>
              <a:off x="1122688" y="3018632"/>
              <a:ext cx="176405" cy="820737"/>
            </a:xfrm>
            <a:prstGeom prst="rect">
              <a:avLst/>
            </a:prstGeom>
            <a:solidFill>
              <a:srgbClr val="B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A8080A-0E63-4555-9551-9E81868AD403}"/>
              </a:ext>
            </a:extLst>
          </p:cNvPr>
          <p:cNvSpPr/>
          <p:nvPr/>
        </p:nvSpPr>
        <p:spPr>
          <a:xfrm>
            <a:off x="1363333" y="5796564"/>
            <a:ext cx="4191000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D4290-8EFC-45A7-A70C-8EB5BF48A78D}"/>
              </a:ext>
            </a:extLst>
          </p:cNvPr>
          <p:cNvSpPr txBox="1"/>
          <p:nvPr/>
        </p:nvSpPr>
        <p:spPr>
          <a:xfrm>
            <a:off x="364446" y="3951175"/>
            <a:ext cx="829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92202-8D78-4961-B952-5A7D3A894C8E}"/>
              </a:ext>
            </a:extLst>
          </p:cNvPr>
          <p:cNvSpPr/>
          <p:nvPr/>
        </p:nvSpPr>
        <p:spPr>
          <a:xfrm>
            <a:off x="1363333" y="3915756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007EE-47A8-4315-B6EF-05B6E547E3CF}"/>
              </a:ext>
            </a:extLst>
          </p:cNvPr>
          <p:cNvSpPr/>
          <p:nvPr/>
        </p:nvSpPr>
        <p:spPr>
          <a:xfrm>
            <a:off x="29625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BFC0D1-A5E7-4D18-AEDD-90A34793A763}"/>
              </a:ext>
            </a:extLst>
          </p:cNvPr>
          <p:cNvSpPr/>
          <p:nvPr/>
        </p:nvSpPr>
        <p:spPr>
          <a:xfrm>
            <a:off x="42896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3406564" y="4409635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49BD04-A176-4CA8-8ADF-BEFDD9F6A111}"/>
              </a:ext>
            </a:extLst>
          </p:cNvPr>
          <p:cNvSpPr/>
          <p:nvPr/>
        </p:nvSpPr>
        <p:spPr>
          <a:xfrm>
            <a:off x="6350896" y="579656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A10C01-6F73-418F-AF7A-2E35F90025A9}"/>
              </a:ext>
            </a:extLst>
          </p:cNvPr>
          <p:cNvSpPr/>
          <p:nvPr/>
        </p:nvSpPr>
        <p:spPr>
          <a:xfrm>
            <a:off x="1363333" y="4818652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9C469B-F533-4322-9BC0-7DA59911F39F}"/>
              </a:ext>
            </a:extLst>
          </p:cNvPr>
          <p:cNvSpPr/>
          <p:nvPr/>
        </p:nvSpPr>
        <p:spPr>
          <a:xfrm>
            <a:off x="3028363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ABF5A6-4ECD-4FE6-BFDA-A5488E54A064}"/>
              </a:ext>
            </a:extLst>
          </p:cNvPr>
          <p:cNvSpPr/>
          <p:nvPr/>
        </p:nvSpPr>
        <p:spPr>
          <a:xfrm>
            <a:off x="4504147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D6B171C-0E34-4BBE-83DE-210193C03D3C}"/>
              </a:ext>
            </a:extLst>
          </p:cNvPr>
          <p:cNvCxnSpPr>
            <a:endCxn id="38" idx="2"/>
          </p:cNvCxnSpPr>
          <p:nvPr/>
        </p:nvCxnSpPr>
        <p:spPr>
          <a:xfrm flipV="1">
            <a:off x="2120885" y="5228045"/>
            <a:ext cx="0" cy="56401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3B42DE-FEBB-4C52-BD28-00DCCE74D4C4}"/>
              </a:ext>
            </a:extLst>
          </p:cNvPr>
          <p:cNvCxnSpPr/>
          <p:nvPr/>
        </p:nvCxnSpPr>
        <p:spPr>
          <a:xfrm flipV="1">
            <a:off x="3597922" y="5234818"/>
            <a:ext cx="0" cy="5504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CCFA4-289B-413B-AF3E-FAC55D84604E}"/>
              </a:ext>
            </a:extLst>
          </p:cNvPr>
          <p:cNvCxnSpPr/>
          <p:nvPr/>
        </p:nvCxnSpPr>
        <p:spPr>
          <a:xfrm flipV="1">
            <a:off x="4875112" y="5234818"/>
            <a:ext cx="0" cy="56174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11C1A6-1446-4DB6-9E9D-C5313ACF6328}"/>
              </a:ext>
            </a:extLst>
          </p:cNvPr>
          <p:cNvSpPr/>
          <p:nvPr/>
        </p:nvSpPr>
        <p:spPr>
          <a:xfrm>
            <a:off x="6351605" y="3290482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74208D-8790-405C-B225-8F8A0E95B2B4}"/>
              </a:ext>
            </a:extLst>
          </p:cNvPr>
          <p:cNvSpPr/>
          <p:nvPr/>
        </p:nvSpPr>
        <p:spPr>
          <a:xfrm>
            <a:off x="7872527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B1B27F-C966-4660-A401-F471571F723C}"/>
              </a:ext>
            </a:extLst>
          </p:cNvPr>
          <p:cNvSpPr/>
          <p:nvPr/>
        </p:nvSpPr>
        <p:spPr>
          <a:xfrm>
            <a:off x="9376990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Output3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7108613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EC3BC6-0616-4C12-BE3F-91E155B8C9AB}"/>
              </a:ext>
            </a:extLst>
          </p:cNvPr>
          <p:cNvSpPr txBox="1"/>
          <p:nvPr/>
        </p:nvSpPr>
        <p:spPr>
          <a:xfrm>
            <a:off x="223246" y="5121618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DDEF22-7ADF-48D3-80EA-8B0C23AFFC5F}"/>
              </a:ext>
            </a:extLst>
          </p:cNvPr>
          <p:cNvSpPr/>
          <p:nvPr/>
        </p:nvSpPr>
        <p:spPr>
          <a:xfrm>
            <a:off x="6351605" y="4815736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B926F6-2293-4042-B614-874238734E2F}"/>
              </a:ext>
            </a:extLst>
          </p:cNvPr>
          <p:cNvSpPr/>
          <p:nvPr/>
        </p:nvSpPr>
        <p:spPr>
          <a:xfrm>
            <a:off x="7872527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F831C1-FECF-4B37-B514-83BA4384F990}"/>
              </a:ext>
            </a:extLst>
          </p:cNvPr>
          <p:cNvSpPr/>
          <p:nvPr/>
        </p:nvSpPr>
        <p:spPr>
          <a:xfrm>
            <a:off x="9376990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92722F7-DA3D-4993-98A9-35AE9CA73FB5}"/>
              </a:ext>
            </a:extLst>
          </p:cNvPr>
          <p:cNvCxnSpPr>
            <a:cxnSpLocks/>
          </p:cNvCxnSpPr>
          <p:nvPr/>
        </p:nvCxnSpPr>
        <p:spPr>
          <a:xfrm flipV="1">
            <a:off x="7108613" y="5256281"/>
            <a:ext cx="0" cy="5572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546327D-E909-46C3-810B-D22DB1985F46}"/>
              </a:ext>
            </a:extLst>
          </p:cNvPr>
          <p:cNvCxnSpPr>
            <a:cxnSpLocks/>
          </p:cNvCxnSpPr>
          <p:nvPr/>
        </p:nvCxnSpPr>
        <p:spPr>
          <a:xfrm flipV="1">
            <a:off x="8561504" y="5259157"/>
            <a:ext cx="0" cy="5340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874F904-1E43-4AE5-808A-1FFB453F423D}"/>
              </a:ext>
            </a:extLst>
          </p:cNvPr>
          <p:cNvCxnSpPr>
            <a:cxnSpLocks/>
          </p:cNvCxnSpPr>
          <p:nvPr/>
        </p:nvCxnSpPr>
        <p:spPr>
          <a:xfrm flipV="1">
            <a:off x="10124205" y="5234818"/>
            <a:ext cx="0" cy="5572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EC9455-3BC9-4608-8D21-7BCC6A68297C}"/>
              </a:ext>
            </a:extLst>
          </p:cNvPr>
          <p:cNvSpPr/>
          <p:nvPr/>
        </p:nvSpPr>
        <p:spPr>
          <a:xfrm>
            <a:off x="6350896" y="245509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Output(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9698E1-3A81-4639-9F61-0A95ED6F30EE}"/>
              </a:ext>
            </a:extLst>
          </p:cNvPr>
          <p:cNvSpPr txBox="1"/>
          <p:nvPr/>
        </p:nvSpPr>
        <p:spPr>
          <a:xfrm>
            <a:off x="10892299" y="5118510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1st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EC8F39E-CC71-4007-BEAF-3EA6577C8767}"/>
              </a:ext>
            </a:extLst>
          </p:cNvPr>
          <p:cNvCxnSpPr>
            <a:cxnSpLocks/>
            <a:stCxn id="8" idx="3"/>
            <a:endCxn id="85" idx="1"/>
          </p:cNvCxnSpPr>
          <p:nvPr/>
        </p:nvCxnSpPr>
        <p:spPr>
          <a:xfrm>
            <a:off x="10755790" y="4135841"/>
            <a:ext cx="136509" cy="1151946"/>
          </a:xfrm>
          <a:prstGeom prst="bentConnector3">
            <a:avLst>
              <a:gd name="adj1" fmla="val 98843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27582894-069F-45BC-A2EA-76E2A6491375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 flipV="1">
            <a:off x="10735920" y="5287787"/>
            <a:ext cx="156379" cy="713474"/>
          </a:xfrm>
          <a:prstGeom prst="bentConnector3">
            <a:avLst>
              <a:gd name="adj1" fmla="val 9548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7B496C5-9347-4B86-A145-2F750AAF7ADA}"/>
              </a:ext>
            </a:extLst>
          </p:cNvPr>
          <p:cNvSpPr txBox="1"/>
          <p:nvPr/>
        </p:nvSpPr>
        <p:spPr>
          <a:xfrm>
            <a:off x="10892299" y="3537286"/>
            <a:ext cx="128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2nd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CB1F740F-1FB7-4938-A445-1262FAFCC905}"/>
              </a:ext>
            </a:extLst>
          </p:cNvPr>
          <p:cNvCxnSpPr>
            <a:stCxn id="84" idx="3"/>
            <a:endCxn id="92" idx="1"/>
          </p:cNvCxnSpPr>
          <p:nvPr/>
        </p:nvCxnSpPr>
        <p:spPr>
          <a:xfrm>
            <a:off x="10735920" y="2659791"/>
            <a:ext cx="156379" cy="1046772"/>
          </a:xfrm>
          <a:prstGeom prst="bentConnector3">
            <a:avLst>
              <a:gd name="adj1" fmla="val 92637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7A969B50-EBED-46D1-A1D3-1247F478AB82}"/>
              </a:ext>
            </a:extLst>
          </p:cNvPr>
          <p:cNvCxnSpPr>
            <a:stCxn id="8" idx="3"/>
            <a:endCxn id="92" idx="1"/>
          </p:cNvCxnSpPr>
          <p:nvPr/>
        </p:nvCxnSpPr>
        <p:spPr>
          <a:xfrm flipV="1">
            <a:off x="10755790" y="3706563"/>
            <a:ext cx="136509" cy="429278"/>
          </a:xfrm>
          <a:prstGeom prst="bentConnector3">
            <a:avLst>
              <a:gd name="adj1" fmla="val 91866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173F7082-EA2B-4C0E-B747-4CB271B5C484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>
          <a:xfrm>
            <a:off x="5560385" y="4120453"/>
            <a:ext cx="791220" cy="8999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BF52B51-FBF8-4893-9187-D74EB94D6E25}"/>
              </a:ext>
            </a:extLst>
          </p:cNvPr>
          <p:cNvSpPr txBox="1"/>
          <p:nvPr/>
        </p:nvSpPr>
        <p:spPr>
          <a:xfrm>
            <a:off x="887442" y="2356033"/>
            <a:ext cx="466689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No </a:t>
            </a:r>
            <a:r>
              <a:rPr lang="en-US" altLang="ko-KR" sz="16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 model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Stacking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20894711">
            <a:off x="1202524" y="3689368"/>
            <a:ext cx="98063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Illustrative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8547968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10124205" y="3803843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50896" y="3951175"/>
            <a:ext cx="4404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 output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Ensemble Model(private score : 1.929 2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85941B-B973-F134-348F-50A6197A7E9B}"/>
              </a:ext>
            </a:extLst>
          </p:cNvPr>
          <p:cNvSpPr/>
          <p:nvPr/>
        </p:nvSpPr>
        <p:spPr>
          <a:xfrm>
            <a:off x="479425" y="1486209"/>
            <a:ext cx="153603" cy="348813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직사각형 48"/>
          <p:cNvSpPr/>
          <p:nvPr/>
        </p:nvSpPr>
        <p:spPr>
          <a:xfrm>
            <a:off x="365065" y="1099035"/>
            <a:ext cx="1986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추가적인 모델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13058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4177778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26237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35828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8424068" y="2884703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3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   </a:t>
            </a:r>
            <a:r>
              <a:rPr lang="en-US" altLang="ko-KR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</a:rPr>
              <a:t>대회 배경 및 목표</a:t>
            </a:r>
            <a:endParaRPr lang="en-US" altLang="ko-KR" b="1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393" y="2380889"/>
            <a:ext cx="3814272" cy="146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제조 공정에서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데이터와 제품 성능간 상관 관계 파악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제품의 불량을 예측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수율 극대화하고자 함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242" y="4813985"/>
            <a:ext cx="3240575" cy="90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데이터를 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성능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(Radar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안테나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sz="1400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예측하는 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016148" y="3895155"/>
            <a:ext cx="952763" cy="49288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65280" y="1486799"/>
            <a:ext cx="19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평가 항목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9993" y="2380889"/>
            <a:ext cx="313705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성능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상관관계분석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set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전략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적용 가능성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1186" y="1486799"/>
            <a:ext cx="1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제공데이터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3066" y="2380889"/>
            <a:ext cx="3177944" cy="358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Train.csv :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(39607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Y Feature(14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Test.csv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(39608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/meta :</a:t>
            </a: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비식별화된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X,Y feature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설명 자료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E4893B-3CA9-9D33-AE4C-B744CD446A7E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2471695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D260B1B-A844-41B2-EF95-1FE46B50F372}"/>
              </a:ext>
            </a:extLst>
          </p:cNvPr>
          <p:cNvSpPr/>
          <p:nvPr/>
        </p:nvSpPr>
        <p:spPr>
          <a:xfrm rot="5400000">
            <a:off x="6427730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171C9F-E798-44A3-4CB4-EE4D0EB42483}"/>
              </a:ext>
            </a:extLst>
          </p:cNvPr>
          <p:cNvSpPr/>
          <p:nvPr/>
        </p:nvSpPr>
        <p:spPr>
          <a:xfrm>
            <a:off x="4411709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BAC011-D5B0-E0FB-0061-EC9E5C53D3FF}"/>
              </a:ext>
            </a:extLst>
          </p:cNvPr>
          <p:cNvSpPr/>
          <p:nvPr/>
        </p:nvSpPr>
        <p:spPr>
          <a:xfrm>
            <a:off x="838299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8037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32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>
                <a:solidFill>
                  <a:srgbClr val="373737"/>
                </a:solidFill>
                <a:ea typeface="나눔스퀘어라운드 Bold" panose="020B0600000101010101"/>
              </a:rPr>
              <a:t>시계열적</a:t>
            </a:r>
            <a:r>
              <a:rPr lang="ko-KR" altLang="en-US" dirty="0">
                <a:solidFill>
                  <a:srgbClr val="373737"/>
                </a:solidFill>
                <a:ea typeface="나눔스퀘어라운드 Bold" panose="020B0600000101010101"/>
              </a:rPr>
              <a:t> 접근방법 적용 배경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A69A7A-4B85-F3A5-2761-8667A952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56" y="2615461"/>
            <a:ext cx="4484276" cy="1732634"/>
          </a:xfrm>
          <a:prstGeom prst="rect">
            <a:avLst/>
          </a:prstGeom>
          <a:ln>
            <a:solidFill>
              <a:srgbClr val="9A9A9A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C096FFC-4662-8FC6-A9F5-F7830F6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1" y="2970813"/>
            <a:ext cx="4484276" cy="1825146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A939F1-19B7-D45C-7270-CD11A9D68B84}"/>
              </a:ext>
            </a:extLst>
          </p:cNvPr>
          <p:cNvSpPr txBox="1"/>
          <p:nvPr/>
        </p:nvSpPr>
        <p:spPr>
          <a:xfrm>
            <a:off x="1222800" y="5344784"/>
            <a:ext cx="365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&lt; X03 feature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외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데이터 </a:t>
            </a:r>
            <a:r>
              <a:rPr lang="ko-KR" altLang="en-US" sz="1400" dirty="0" err="1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산점도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&gt;</a:t>
            </a:r>
            <a:endParaRPr lang="ko-KR" altLang="en-US" sz="1400" dirty="0">
              <a:solidFill>
                <a:srgbClr val="373737"/>
              </a:solidFill>
              <a:ea typeface="나눔스퀘어라운드 Bold" panose="020B0600000101010101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938843" y="3025992"/>
            <a:ext cx="632150" cy="182435"/>
            <a:chOff x="9061604" y="2189895"/>
            <a:chExt cx="632150" cy="182435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AutoShape 5">
            <a:extLst>
              <a:ext uri="{FF2B5EF4-FFF2-40B4-BE49-F238E27FC236}">
                <a16:creationId xmlns:a16="http://schemas.microsoft.com/office/drawing/2014/main" id="{A2D0E1AC-290A-B308-64F3-C6BE6D0DC37A}"/>
              </a:ext>
            </a:extLst>
          </p:cNvPr>
          <p:cNvSpPr/>
          <p:nvPr/>
        </p:nvSpPr>
        <p:spPr>
          <a:xfrm rot="5400000">
            <a:off x="4066761" y="4266263"/>
            <a:ext cx="4058478" cy="0"/>
          </a:xfrm>
          <a:prstGeom prst="line">
            <a:avLst/>
          </a:prstGeom>
          <a:ln w="9525" cap="rnd">
            <a:solidFill>
              <a:srgbClr val="9A9A9A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41" y="3282468"/>
            <a:ext cx="4485600" cy="1966689"/>
          </a:xfrm>
          <a:prstGeom prst="rect">
            <a:avLst/>
          </a:prstGeom>
          <a:ln>
            <a:solidFill>
              <a:srgbClr val="9A9A9A"/>
            </a:solidFill>
          </a:ln>
        </p:spPr>
      </p:pic>
      <p:grpSp>
        <p:nvGrpSpPr>
          <p:cNvPr id="61" name="그룹 60"/>
          <p:cNvGrpSpPr/>
          <p:nvPr/>
        </p:nvGrpSpPr>
        <p:grpSpPr>
          <a:xfrm>
            <a:off x="8938843" y="3659942"/>
            <a:ext cx="632150" cy="182435"/>
            <a:chOff x="9061604" y="2189895"/>
            <a:chExt cx="632150" cy="182435"/>
          </a:xfrm>
        </p:grpSpPr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83375" y="2576934"/>
            <a:ext cx="5438145" cy="369694"/>
            <a:chOff x="6483375" y="2576934"/>
            <a:chExt cx="5438145" cy="36969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C3BBA5-FCE2-FBB2-FE7F-880353C87500}"/>
                </a:ext>
              </a:extLst>
            </p:cNvPr>
            <p:cNvSpPr txBox="1"/>
            <p:nvPr/>
          </p:nvSpPr>
          <p:spPr>
            <a:xfrm>
              <a:off x="7514937" y="2605440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실제 공정은 </a:t>
              </a:r>
              <a:r>
                <a:rPr lang="ko-KR" altLang="en-US" sz="14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연속적 프로세스</a:t>
              </a:r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임에 집중</a:t>
              </a:r>
              <a:endParaRPr lang="ko-KR" altLang="en-US" sz="1400" dirty="0">
                <a:solidFill>
                  <a:srgbClr val="373737"/>
                </a:solidFill>
                <a:ea typeface="나눔스퀘어OTF" panose="020B0600000101010101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F34D67C-F731-3C92-89B0-D6151B249DA5}"/>
                </a:ext>
              </a:extLst>
            </p:cNvPr>
            <p:cNvSpPr/>
            <p:nvPr/>
          </p:nvSpPr>
          <p:spPr>
            <a:xfrm>
              <a:off x="6487910" y="2576934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접근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483375" y="2576934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83375" y="3237799"/>
            <a:ext cx="5438145" cy="372372"/>
            <a:chOff x="6483375" y="3283680"/>
            <a:chExt cx="5438145" cy="37237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B530C0-A8EA-7F58-3DDE-C04F520DCA27}"/>
                </a:ext>
              </a:extLst>
            </p:cNvPr>
            <p:cNvSpPr txBox="1"/>
            <p:nvPr/>
          </p:nvSpPr>
          <p:spPr>
            <a:xfrm>
              <a:off x="7514937" y="3317317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각 공정 프로세스는 대규모의</a:t>
              </a:r>
              <a:r>
                <a:rPr lang="en-US" altLang="ko-KR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 </a:t>
              </a:r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시계열 과정일 것임</a:t>
              </a:r>
              <a:endParaRPr lang="ko-KR" altLang="en-US" sz="1400" dirty="0">
                <a:solidFill>
                  <a:srgbClr val="373737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D54CA0-7FDA-E227-B617-6D7001FF02D5}"/>
                </a:ext>
              </a:extLst>
            </p:cNvPr>
            <p:cNvSpPr/>
            <p:nvPr/>
          </p:nvSpPr>
          <p:spPr>
            <a:xfrm>
              <a:off x="6486356" y="3286358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483375" y="3283680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OTF" panose="020B0600000101010101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88D106-14CA-2DE9-B037-ABC98F462434}"/>
              </a:ext>
            </a:extLst>
          </p:cNvPr>
          <p:cNvSpPr txBox="1"/>
          <p:nvPr/>
        </p:nvSpPr>
        <p:spPr>
          <a:xfrm>
            <a:off x="7514937" y="3937657"/>
            <a:ext cx="4575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EDA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주기 존재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각 주기는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작은 주기로 구성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D1A9B7-51C2-F7E5-2FA2-9AA76F64B141}"/>
              </a:ext>
            </a:extLst>
          </p:cNvPr>
          <p:cNvSpPr/>
          <p:nvPr/>
        </p:nvSpPr>
        <p:spPr>
          <a:xfrm>
            <a:off x="6483376" y="3906698"/>
            <a:ext cx="1033725" cy="369694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OTF" panose="020B0600000101010101"/>
              </a:rPr>
              <a:t>분석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483375" y="3901342"/>
            <a:ext cx="5438145" cy="369694"/>
          </a:xfrm>
          <a:prstGeom prst="rect">
            <a:avLst/>
          </a:prstGeom>
          <a:noFill/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6483375" y="5233783"/>
            <a:ext cx="5513895" cy="372623"/>
            <a:chOff x="6483375" y="5159937"/>
            <a:chExt cx="5513895" cy="3726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760C5A-B6C9-B1F6-0E74-CF7B845627CD}"/>
                </a:ext>
              </a:extLst>
            </p:cNvPr>
            <p:cNvSpPr txBox="1"/>
            <p:nvPr/>
          </p:nvSpPr>
          <p:spPr>
            <a:xfrm>
              <a:off x="7514937" y="5186131"/>
              <a:ext cx="448233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1" dirty="0" err="1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시계열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 </a:t>
              </a:r>
              <a:r>
                <a:rPr lang="en-US" altLang="ko-KR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+ 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주기성 활용</a:t>
              </a:r>
              <a:endParaRPr lang="en-US" altLang="ko-KR" sz="1500" b="1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33F47E-3F88-75EC-F7EB-B8A10EB9EBC9}"/>
                </a:ext>
              </a:extLst>
            </p:cNvPr>
            <p:cNvSpPr/>
            <p:nvPr/>
          </p:nvSpPr>
          <p:spPr>
            <a:xfrm>
              <a:off x="6483376" y="5162866"/>
              <a:ext cx="1033725" cy="369694"/>
            </a:xfrm>
            <a:prstGeom prst="rect">
              <a:avLst/>
            </a:prstGeom>
            <a:solidFill>
              <a:srgbClr val="FEB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적용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483375" y="5159937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8938843" y="4339598"/>
            <a:ext cx="632150" cy="182435"/>
            <a:chOff x="9061604" y="2189895"/>
            <a:chExt cx="632150" cy="182435"/>
          </a:xfrm>
        </p:grpSpPr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483375" y="4567563"/>
            <a:ext cx="5513895" cy="375050"/>
            <a:chOff x="6483375" y="3990426"/>
            <a:chExt cx="5513895" cy="37505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E88D106-14CA-2DE9-B037-ABC98F462434}"/>
                </a:ext>
              </a:extLst>
            </p:cNvPr>
            <p:cNvSpPr txBox="1"/>
            <p:nvPr/>
          </p:nvSpPr>
          <p:spPr>
            <a:xfrm>
              <a:off x="7514937" y="4026741"/>
              <a:ext cx="44823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/>
                </a:rPr>
                <a:t>주기성을 띈다는 것은 연속적인 데이터들임을 의미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3D1A9B7-51C2-F7E5-2FA2-9AA76F64B141}"/>
                </a:ext>
              </a:extLst>
            </p:cNvPr>
            <p:cNvSpPr/>
            <p:nvPr/>
          </p:nvSpPr>
          <p:spPr>
            <a:xfrm>
              <a:off x="6483376" y="3995782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검증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483375" y="3990426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938843" y="5007103"/>
            <a:ext cx="632150" cy="182435"/>
            <a:chOff x="9061604" y="2189895"/>
            <a:chExt cx="632150" cy="182435"/>
          </a:xfrm>
        </p:grpSpPr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F1E09-58A9-3D17-9790-986FE9200DB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029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406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대표적인 </a:t>
            </a:r>
            <a:r>
              <a:rPr lang="en-US" altLang="ko-KR" dirty="0"/>
              <a:t>15</a:t>
            </a:r>
            <a:r>
              <a:rPr lang="ko-KR" altLang="en-US" dirty="0"/>
              <a:t>개 </a:t>
            </a:r>
            <a:r>
              <a:rPr lang="en-US" altLang="ko-KR" dirty="0"/>
              <a:t>X-feature</a:t>
            </a:r>
            <a:r>
              <a:rPr lang="ko-KR" altLang="en-US" dirty="0"/>
              <a:t>의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43BCFF-AC9F-7BCF-B2A6-10BF5507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" t="737" r="92" b="599"/>
          <a:stretch/>
        </p:blipFill>
        <p:spPr>
          <a:xfrm>
            <a:off x="580482" y="2177011"/>
            <a:ext cx="11031037" cy="4056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5065" y="106855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E5BCD-DD3B-3827-FFEB-ED5F9D38323C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0371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694358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A8F0D-6C64-8296-2FD6-53E7F6009489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07565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7" name="이등변 삼각형 36"/>
          <p:cNvSpPr/>
          <p:nvPr/>
        </p:nvSpPr>
        <p:spPr>
          <a:xfrm rot="5400000">
            <a:off x="4730055" y="4510278"/>
            <a:ext cx="1006997" cy="2546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2" y="2784197"/>
            <a:ext cx="5409956" cy="237510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606561" y="2777869"/>
            <a:ext cx="5560347" cy="1227780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6561" y="4428215"/>
            <a:ext cx="5560347" cy="465992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6969705" y="1476835"/>
            <a:ext cx="40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Hypothesis &amp; Insight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934058" y="2565944"/>
            <a:ext cx="4642124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특징 활용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튀는 값은 공정 과정 중 발생한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오차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로 생각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측정값의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을 낮춘다면 더욱 정확한        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예측 가능할 것임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5465" y="5601216"/>
            <a:ext cx="2321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73737"/>
                </a:solidFill>
                <a:ea typeface="나눔스퀘어OTF" panose="020B0600000101010101"/>
              </a:rPr>
              <a:t>값이 튀는 값이 존재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42240" y="5278050"/>
            <a:ext cx="4163650" cy="646331"/>
          </a:xfrm>
          <a:prstGeom prst="rect">
            <a:avLst/>
          </a:prstGeom>
          <a:solidFill>
            <a:srgbClr val="FEB93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데이터의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분산을 줄이기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평균값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중앙값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518B00F-8972-EE69-3C4D-12423E7BDEEF}"/>
              </a:ext>
            </a:extLst>
          </p:cNvPr>
          <p:cNvSpPr/>
          <p:nvPr/>
        </p:nvSpPr>
        <p:spPr>
          <a:xfrm rot="10800000">
            <a:off x="8761300" y="4461848"/>
            <a:ext cx="925531" cy="242822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2601-D9C9-EEC3-77FE-7BC3C6F0FBE5}"/>
              </a:ext>
            </a:extLst>
          </p:cNvPr>
          <p:cNvSpPr/>
          <p:nvPr/>
        </p:nvSpPr>
        <p:spPr>
          <a:xfrm>
            <a:off x="6679575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ECF19-15A4-CF17-4946-C4F74E776F6E}"/>
              </a:ext>
            </a:extLst>
          </p:cNvPr>
          <p:cNvSpPr/>
          <p:nvPr/>
        </p:nvSpPr>
        <p:spPr>
          <a:xfrm>
            <a:off x="1707486" y="2302361"/>
            <a:ext cx="3398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&lt; X_09 Index </a:t>
            </a:r>
            <a:r>
              <a:rPr lang="ko-KR" altLang="en-US" sz="1600" dirty="0">
                <a:solidFill>
                  <a:srgbClr val="373737"/>
                </a:solidFill>
                <a:ea typeface="나눔스퀘어OTF" panose="020B0600000101010101"/>
              </a:rPr>
              <a:t>기준 </a:t>
            </a:r>
            <a:r>
              <a:rPr lang="en-US" altLang="ko-KR" sz="1600" dirty="0" err="1">
                <a:solidFill>
                  <a:srgbClr val="373737"/>
                </a:solidFill>
                <a:ea typeface="나눔스퀘어OTF" panose="020B0600000101010101"/>
              </a:rPr>
              <a:t>Lineplot</a:t>
            </a:r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662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205E752-E695-3CDF-B350-115B4B86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46" y="1568609"/>
            <a:ext cx="5689600" cy="19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아래쪽 화살표 1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2187917"/>
            <a:ext cx="1125252" cy="738907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1470893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평균값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3943568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중앙값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0364" y="1951837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평균  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865614" y="5450188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튀는 값 보정</a:t>
            </a:r>
            <a:endParaRPr lang="ko-KR" altLang="en-US" sz="1600" dirty="0"/>
          </a:p>
        </p:txBody>
      </p:sp>
      <p:sp>
        <p:nvSpPr>
          <p:cNvPr id="29" name="아래쪽 화살표 2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4728536"/>
            <a:ext cx="1125252" cy="738906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46" y="4128234"/>
            <a:ext cx="5689600" cy="193032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5614" y="2808082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인덱스 순서에 따른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 반영</a:t>
            </a:r>
            <a:endParaRPr lang="ko-KR" altLang="en-US" sz="1600" b="1" dirty="0"/>
          </a:p>
        </p:txBody>
      </p:sp>
      <p:sp>
        <p:nvSpPr>
          <p:cNvPr id="45" name="직사각형 44"/>
          <p:cNvSpPr/>
          <p:nvPr/>
        </p:nvSpPr>
        <p:spPr>
          <a:xfrm>
            <a:off x="770364" y="4527216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중앙값  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31394-49CA-43E7-F83B-42CAE0A36B0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CF4630-8527-B489-C6DF-EC99F8AD53BB}"/>
              </a:ext>
            </a:extLst>
          </p:cNvPr>
          <p:cNvSpPr/>
          <p:nvPr/>
        </p:nvSpPr>
        <p:spPr>
          <a:xfrm>
            <a:off x="486454" y="3936387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34BBDCAF-9753-A373-3B06-4B1E1BD02BB9}"/>
              </a:ext>
            </a:extLst>
          </p:cNvPr>
          <p:cNvSpPr/>
          <p:nvPr/>
        </p:nvSpPr>
        <p:spPr>
          <a:xfrm rot="5400000">
            <a:off x="692799" y="2883115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678E05D-7F54-E67C-4557-45CD0CBE88A5}"/>
              </a:ext>
            </a:extLst>
          </p:cNvPr>
          <p:cNvSpPr/>
          <p:nvPr/>
        </p:nvSpPr>
        <p:spPr>
          <a:xfrm rot="5400000">
            <a:off x="692799" y="5546801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95E0A-0B7D-7EA1-B073-CCB8A1A09D11}"/>
              </a:ext>
            </a:extLst>
          </p:cNvPr>
          <p:cNvSpPr txBox="1"/>
          <p:nvPr/>
        </p:nvSpPr>
        <p:spPr>
          <a:xfrm>
            <a:off x="4710929" y="2447586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12AA-9D7C-3994-E409-E67AD548B9DD}"/>
              </a:ext>
            </a:extLst>
          </p:cNvPr>
          <p:cNvSpPr txBox="1"/>
          <p:nvPr/>
        </p:nvSpPr>
        <p:spPr>
          <a:xfrm>
            <a:off x="4710929" y="4964045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112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2996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73" y="3026765"/>
            <a:ext cx="2918645" cy="11528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77324" y="6580498"/>
            <a:ext cx="5114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PACF : </a:t>
            </a:r>
            <a:r>
              <a:rPr lang="ko-KR" altLang="en-US" sz="1050" dirty="0" err="1"/>
              <a:t>자기상관성</a:t>
            </a:r>
            <a:r>
              <a:rPr lang="en-US" altLang="ko-KR" sz="1050" dirty="0"/>
              <a:t>(</a:t>
            </a:r>
            <a:r>
              <a:rPr lang="ko-KR" altLang="en-US" sz="1050" dirty="0"/>
              <a:t>과거 데이터와의 상관관계</a:t>
            </a:r>
            <a:r>
              <a:rPr lang="en-US" altLang="ko-KR" sz="1050" dirty="0"/>
              <a:t>), 1</a:t>
            </a:r>
            <a:r>
              <a:rPr lang="ko-KR" altLang="en-US" sz="1050" dirty="0"/>
              <a:t>에 가까울수록 상관관계 높음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5738" y="4533729"/>
            <a:ext cx="3709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dirty="0"/>
              <a:t>PACF</a:t>
            </a:r>
            <a:r>
              <a:rPr lang="en-US" altLang="ko-KR" sz="1400" baseline="30000" dirty="0"/>
              <a:t>1)</a:t>
            </a:r>
            <a:r>
              <a:rPr lang="en-US" altLang="ko-KR" sz="1400" dirty="0"/>
              <a:t> </a:t>
            </a:r>
            <a:r>
              <a:rPr lang="ko-KR" altLang="en-US" sz="1400" dirty="0"/>
              <a:t>결과 </a:t>
            </a:r>
            <a:r>
              <a:rPr lang="ko-KR" altLang="en-US" sz="1400" dirty="0" err="1"/>
              <a:t>이전값과의</a:t>
            </a:r>
            <a:r>
              <a:rPr lang="en-US" altLang="ko-KR" sz="1400" dirty="0"/>
              <a:t> </a:t>
            </a:r>
            <a:r>
              <a:rPr lang="ko-KR" altLang="en-US" sz="1400" dirty="0"/>
              <a:t>상관성 존재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88495" y="2349527"/>
            <a:ext cx="18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자기상관성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8740975" y="2349527"/>
            <a:ext cx="2452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오차 보정 필요</a:t>
            </a:r>
            <a:endParaRPr lang="ko-KR" altLang="en-US" dirty="0"/>
          </a:p>
        </p:txBody>
      </p:sp>
      <p:sp>
        <p:nvSpPr>
          <p:cNvPr id="48" name="십자형 47"/>
          <p:cNvSpPr/>
          <p:nvPr/>
        </p:nvSpPr>
        <p:spPr>
          <a:xfrm>
            <a:off x="3985252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다리꼴 48"/>
          <p:cNvSpPr/>
          <p:nvPr/>
        </p:nvSpPr>
        <p:spPr>
          <a:xfrm rot="10800000">
            <a:off x="1895116" y="5013168"/>
            <a:ext cx="8401768" cy="835699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898466" y="5928586"/>
            <a:ext cx="4614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Kalman</a:t>
            </a:r>
            <a:r>
              <a:rPr lang="en-US" altLang="ko-KR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Filter </a:t>
            </a:r>
            <a:r>
              <a:rPr lang="ko-KR" altLang="en-US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활용</a:t>
            </a:r>
            <a:endParaRPr lang="en-US" altLang="ko-KR" sz="20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60914" y="1444789"/>
            <a:ext cx="86533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측정값은 공정 과정 중 공구의 마모 혹은 공정 세팅 등으로 인해 이전 값에 영향을 받을 것임</a:t>
            </a:r>
            <a:endParaRPr lang="ko-KR" altLang="en-US" sz="1600" dirty="0"/>
          </a:p>
        </p:txBody>
      </p:sp>
      <p:sp>
        <p:nvSpPr>
          <p:cNvPr id="51" name="직사각형 50"/>
          <p:cNvSpPr/>
          <p:nvPr/>
        </p:nvSpPr>
        <p:spPr>
          <a:xfrm>
            <a:off x="1811573" y="1453617"/>
            <a:ext cx="649341" cy="320897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가설</a:t>
            </a:r>
            <a:endParaRPr lang="ko-KR" altLang="en-US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6594" y="2175920"/>
            <a:ext cx="332780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309464" y="2175920"/>
            <a:ext cx="331594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43959" y="2175920"/>
            <a:ext cx="3315942" cy="2891987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/>
          <p:nvPr/>
        </p:nvSpPr>
        <p:spPr>
          <a:xfrm>
            <a:off x="7850597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73068" y="2349527"/>
            <a:ext cx="245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특성 활용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5175" y="2889851"/>
            <a:ext cx="1921651" cy="19614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F0902-C1D8-4094-B4B1-BDD5C1DAB97A}"/>
              </a:ext>
            </a:extLst>
          </p:cNvPr>
          <p:cNvSpPr/>
          <p:nvPr/>
        </p:nvSpPr>
        <p:spPr>
          <a:xfrm>
            <a:off x="4608339" y="5436297"/>
            <a:ext cx="3113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가지 요소를 반영할 수 있는 변수 필요</a:t>
            </a:r>
            <a:endParaRPr lang="ko-KR" altLang="en-US" sz="1200" dirty="0"/>
          </a:p>
        </p:txBody>
      </p:sp>
      <p:pic>
        <p:nvPicPr>
          <p:cNvPr id="17519" name="Picture 111">
            <a:extLst>
              <a:ext uri="{FF2B5EF4-FFF2-40B4-BE49-F238E27FC236}">
                <a16:creationId xmlns:a16="http://schemas.microsoft.com/office/drawing/2014/main" id="{83FA82AC-0398-24BE-07EA-C7A4B7B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19" y="3012569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21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Words>1310</Words>
  <Application>Microsoft Office PowerPoint</Application>
  <PresentationFormat>와이드스크린</PresentationFormat>
  <Paragraphs>415</Paragraphs>
  <Slides>23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Calibri</vt:lpstr>
      <vt:lpstr>나눔스퀘어</vt:lpstr>
      <vt:lpstr>나눔스퀘어OTF Bold</vt:lpstr>
      <vt:lpstr>나눔스퀘어OTF ExtraBold</vt:lpstr>
      <vt:lpstr>Arial</vt:lpstr>
      <vt:lpstr>맑은 고딕</vt:lpstr>
      <vt:lpstr>나눔스퀘어 ExtraBold</vt:lpstr>
      <vt:lpstr>나눔스퀘어 Bold</vt:lpstr>
      <vt:lpstr>Nanum Gothic Regular Bold</vt:lpstr>
      <vt:lpstr>나눔스퀘어OTF</vt:lpstr>
      <vt:lpstr>맑은 고딕</vt:lpstr>
      <vt:lpstr>나눔스퀘어라운드 Bold</vt:lpstr>
      <vt:lpstr>Wingdings</vt:lpstr>
      <vt:lpstr>디자인 사용자 지정</vt:lpstr>
      <vt:lpstr>Office Theme</vt:lpstr>
      <vt:lpstr>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rkd2016@gmail.com</cp:lastModifiedBy>
  <cp:revision>214</cp:revision>
  <dcterms:created xsi:type="dcterms:W3CDTF">2022-09-01T14:01:17Z</dcterms:created>
  <dcterms:modified xsi:type="dcterms:W3CDTF">2022-09-04T11:30:52Z</dcterms:modified>
</cp:coreProperties>
</file>